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9" r:id="rId13"/>
    <p:sldId id="270" r:id="rId14"/>
    <p:sldId id="271" r:id="rId15"/>
    <p:sldId id="272" r:id="rId16"/>
    <p:sldId id="273" r:id="rId17"/>
    <p:sldId id="274" r:id="rId18"/>
    <p:sldId id="280" r:id="rId19"/>
    <p:sldId id="281" r:id="rId20"/>
    <p:sldId id="275" r:id="rId21"/>
    <p:sldId id="276" r:id="rId22"/>
    <p:sldId id="277" r:id="rId23"/>
    <p:sldId id="282" r:id="rId24"/>
    <p:sldId id="283" r:id="rId25"/>
    <p:sldId id="278" r:id="rId26"/>
    <p:sldId id="26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4B0"/>
    <a:srgbClr val="93BFD1"/>
    <a:srgbClr val="7DD1FF"/>
    <a:srgbClr val="E3B94D"/>
    <a:srgbClr val="00C73C"/>
    <a:srgbClr val="B7E5FF"/>
    <a:srgbClr val="6A73EF"/>
    <a:srgbClr val="A9801B"/>
    <a:srgbClr val="FFFFFF"/>
    <a:srgbClr val="219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3" autoAdjust="0"/>
  </p:normalViewPr>
  <p:slideViewPr>
    <p:cSldViewPr snapToGrid="0" showGuides="1">
      <p:cViewPr varScale="1">
        <p:scale>
          <a:sx n="106" d="100"/>
          <a:sy n="106" d="100"/>
        </p:scale>
        <p:origin x="6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6C5A8-529C-4407-8F69-126D41FFE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D49F62-1EC9-4A51-92B4-036EAEAFD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F2025-4FFF-454B-9C2A-0F3ADC79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0121F-68CA-45E2-B041-C354A5E6B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1709B-D71E-473C-8636-8FACCA56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7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92C4-97F5-4539-BFCE-813B280D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D3F9D8-E304-425A-B7C5-5175F6C7D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B6D75-7E2F-4212-8CC5-70884F3B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9C668-CB34-4C0C-A923-DCFEB662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2F90F-2C1C-4522-9547-83251C70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9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B4FE8C-2EC0-4214-A1C9-04A312299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3F7098-E011-4EEF-9C2C-CFDE4D21F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B8454-428E-40F5-BF26-E0AD7EF2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A5E5E0-3D0A-4FA2-8120-4B903185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979F2-F9A5-4DE5-A7F4-BE8058960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41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42475-10A1-4089-8DE8-86899CEA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898ED-5A4B-49EA-88CD-09FF7352D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2AC6D-3B09-42BB-968F-9FBB337E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F8B36-8E0A-4F98-87B3-8A77F494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7920D-ABD6-43D6-8218-34400B23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00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7082E-89BE-4519-A536-84C33793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3480E-46B3-4611-A2C8-70437885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26AC7-1A45-4A36-94EC-F3A1749D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D7D31-BA39-43F2-B6A9-51D40152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249E7-3E31-4A3C-A602-A749FCA4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095DD-A403-4A5A-BC54-73005A6E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3566C-14F3-4E46-B79F-0DE97CBDD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8D207-B831-43B8-89D4-893D98744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2C5716-7A3A-43DC-900E-2D5037CC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27F23A-91F4-4236-B205-146E7B94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62241-A0D7-42E8-A42C-A1CC4B6A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E2716-0E23-40DD-BA3C-88A6D44F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25E89-1E4A-4169-A0EF-ECBBB1ACF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C390E-9A4D-4E02-BCFB-864B07A4B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FF5822-7AD0-45CC-BB7B-049915082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2E9DF8-422E-440C-A401-C671FFEE7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CB651A-B34B-4534-9BF9-2BA8F4B8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2A95F5-2E41-441E-AC1E-3160B176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6B650D-BE48-4FAB-9DE4-4820D4C7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9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2D966-34D6-44F8-AE8A-D13BEA96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02E7C0-8EE4-485F-A339-2F29B974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771ED2-1449-4426-BF6B-363D4ABA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98DC07-F351-4167-AAF7-C5E08B09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65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EA1371-D294-4645-85FE-2AD9567F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6039B1-003B-41AD-84A0-4E92D5CA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A0AA1B-B9BB-466D-AD8A-6484F63F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28AD1-66A9-4D72-9AEC-E282F92E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1B2EA-13B6-4E28-AB3E-982DB6594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D12C42-FD43-4779-AFA4-05B8E80F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7D628B-42DC-4693-8961-A3F81766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0BA96F-5928-4C79-8E17-7289AEF2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19C7AC-4180-4388-AE89-AA12FC36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52D17-EFEE-440D-B203-2F045B4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6B4B52-60CE-46D8-9090-2CC5D93CB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736A5-9AE5-4AEF-812D-8D12D70A1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4DC62B-C8EA-43B8-AE00-71BA2AED2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27E8C5-39E5-4842-B89D-4BE58651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5D3F3-E2A5-4573-9826-A237DE25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8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538FDB-07D7-459D-9AE3-37F58705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25FD1-5D39-4550-89EB-F7F75E828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3409D-204B-4383-BBBD-1259BE26D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3C32B-56C3-434A-96CA-956D35C984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5FB22-0DDF-491E-9B99-E72820B3D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CCF3-85BD-48E6-88EE-2FCB80B5C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5F90B-186C-4377-BB1C-4312BFE5E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9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510A66-2EB3-40BE-BA66-B2408DCC3595}"/>
              </a:ext>
            </a:extLst>
          </p:cNvPr>
          <p:cNvGrpSpPr/>
          <p:nvPr/>
        </p:nvGrpSpPr>
        <p:grpSpPr>
          <a:xfrm>
            <a:off x="1428751" y="1790700"/>
            <a:ext cx="9335224" cy="3257550"/>
            <a:chOff x="1524001" y="1743075"/>
            <a:chExt cx="9335224" cy="325755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ED44DC-0CBA-49D3-9553-83D2A479605F}"/>
                </a:ext>
              </a:extLst>
            </p:cNvPr>
            <p:cNvSpPr/>
            <p:nvPr/>
          </p:nvSpPr>
          <p:spPr>
            <a:xfrm>
              <a:off x="6683286" y="4183886"/>
              <a:ext cx="71720" cy="6471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F97147-10B5-4CB8-B056-C5C496AE8862}"/>
                </a:ext>
              </a:extLst>
            </p:cNvPr>
            <p:cNvSpPr/>
            <p:nvPr/>
          </p:nvSpPr>
          <p:spPr>
            <a:xfrm>
              <a:off x="1524001" y="1743075"/>
              <a:ext cx="3648074" cy="3257550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597F2-BA78-4DE4-90C8-2BCA66288335}"/>
                </a:ext>
              </a:extLst>
            </p:cNvPr>
            <p:cNvSpPr txBox="1"/>
            <p:nvPr/>
          </p:nvSpPr>
          <p:spPr>
            <a:xfrm>
              <a:off x="5457825" y="2037465"/>
              <a:ext cx="46826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0F2839"/>
                  </a:solidFill>
                  <a:latin typeface="+mj-ea"/>
                  <a:ea typeface="+mj-ea"/>
                </a:rPr>
                <a:t>웹 </a:t>
              </a:r>
              <a:r>
                <a:rPr lang="ko-KR" altLang="en-US" sz="2800" dirty="0" err="1">
                  <a:solidFill>
                    <a:srgbClr val="0F2839"/>
                  </a:solidFill>
                  <a:latin typeface="+mj-ea"/>
                  <a:ea typeface="+mj-ea"/>
                </a:rPr>
                <a:t>스크래핑을</a:t>
              </a:r>
              <a:r>
                <a:rPr lang="ko-KR" altLang="en-US" sz="2800" dirty="0">
                  <a:solidFill>
                    <a:srgbClr val="0F2839"/>
                  </a:solidFill>
                  <a:latin typeface="+mj-ea"/>
                  <a:ea typeface="+mj-ea"/>
                </a:rPr>
                <a:t> 통한</a:t>
              </a:r>
              <a:endParaRPr lang="en-US" altLang="ko-KR" sz="2800" dirty="0">
                <a:solidFill>
                  <a:srgbClr val="0F2839"/>
                </a:solidFill>
                <a:latin typeface="+mj-ea"/>
                <a:ea typeface="+mj-ea"/>
              </a:endParaRPr>
            </a:p>
            <a:p>
              <a:r>
                <a:rPr lang="ko-KR" altLang="en-US" sz="2800" dirty="0">
                  <a:solidFill>
                    <a:srgbClr val="0F2839"/>
                  </a:solidFill>
                  <a:latin typeface="+mj-ea"/>
                  <a:ea typeface="+mj-ea"/>
                </a:rPr>
                <a:t>잔여백신 데이터 분석 프로그램</a:t>
              </a:r>
              <a:r>
                <a:rPr lang="en-US" altLang="ko-KR" sz="2800" dirty="0">
                  <a:solidFill>
                    <a:srgbClr val="0F2839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800" dirty="0">
                  <a:solidFill>
                    <a:srgbClr val="0F2839"/>
                  </a:solidFill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DD8188-A84B-4432-B462-5B6810CCD5C8}"/>
                </a:ext>
              </a:extLst>
            </p:cNvPr>
            <p:cNvSpPr/>
            <p:nvPr/>
          </p:nvSpPr>
          <p:spPr>
            <a:xfrm>
              <a:off x="5172075" y="3267797"/>
              <a:ext cx="5687150" cy="514350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23F421-2C1A-41A5-939C-E1D18725515A}"/>
                </a:ext>
              </a:extLst>
            </p:cNvPr>
            <p:cNvSpPr txBox="1"/>
            <p:nvPr/>
          </p:nvSpPr>
          <p:spPr>
            <a:xfrm>
              <a:off x="5347920" y="3340306"/>
              <a:ext cx="5339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FDFEFE"/>
                  </a:solidFill>
                </a:rPr>
                <a:t>Project Description</a:t>
              </a:r>
              <a:endParaRPr lang="ko-KR" altLang="en-US" dirty="0">
                <a:solidFill>
                  <a:srgbClr val="FDFEFE"/>
                </a:solidFill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43776E-30F5-48B6-AD57-A78731FEA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9" r="5358" b="721"/>
            <a:stretch/>
          </p:blipFill>
          <p:spPr>
            <a:xfrm>
              <a:off x="2071442" y="1968885"/>
              <a:ext cx="2553192" cy="282307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A00B75-CD5E-4A9E-8143-E033E0152CCE}"/>
                </a:ext>
              </a:extLst>
            </p:cNvPr>
            <p:cNvSpPr txBox="1"/>
            <p:nvPr/>
          </p:nvSpPr>
          <p:spPr>
            <a:xfrm>
              <a:off x="5347920" y="4230450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n-ea"/>
                </a:rPr>
                <a:t>하 윤 주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7E69F93-97B3-4171-B583-E448C2A73418}"/>
                </a:ext>
              </a:extLst>
            </p:cNvPr>
            <p:cNvGrpSpPr/>
            <p:nvPr/>
          </p:nvGrpSpPr>
          <p:grpSpPr>
            <a:xfrm>
              <a:off x="6962111" y="4168895"/>
              <a:ext cx="1810656" cy="338554"/>
              <a:chOff x="7647911" y="4168172"/>
              <a:chExt cx="1810656" cy="33855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BD795-6C0D-4E1D-9218-443CE9307F1D}"/>
                  </a:ext>
                </a:extLst>
              </p:cNvPr>
              <p:cNvSpPr txBox="1"/>
              <p:nvPr/>
            </p:nvSpPr>
            <p:spPr>
              <a:xfrm>
                <a:off x="7920967" y="4168172"/>
                <a:ext cx="15376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010. 2239. 5048</a:t>
                </a:r>
                <a:endParaRPr lang="ko-KR" altLang="en-US" sz="1600" dirty="0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75EEA0F-C072-4DB6-85F0-3B2FE4CF8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7911" y="4197759"/>
                <a:ext cx="262800" cy="262800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C1664F-FA53-460C-8CB3-B67413695083}"/>
                </a:ext>
              </a:extLst>
            </p:cNvPr>
            <p:cNvGrpSpPr/>
            <p:nvPr/>
          </p:nvGrpSpPr>
          <p:grpSpPr>
            <a:xfrm>
              <a:off x="6975596" y="4472208"/>
              <a:ext cx="2188432" cy="338554"/>
              <a:chOff x="7661396" y="4442910"/>
              <a:chExt cx="2188432" cy="33855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4628AE-20E4-4112-8DCC-A73D60A77C0C}"/>
                  </a:ext>
                </a:extLst>
              </p:cNvPr>
              <p:cNvSpPr txBox="1"/>
              <p:nvPr/>
            </p:nvSpPr>
            <p:spPr>
              <a:xfrm>
                <a:off x="7920967" y="4442910"/>
                <a:ext cx="19288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yjuu.ha@gmail.com</a:t>
                </a:r>
                <a:endParaRPr lang="ko-KR" altLang="en-US" sz="1600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127A70A-5E68-4EE0-BFB8-D341DD2D8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1396" y="4538419"/>
                <a:ext cx="230400" cy="230400"/>
              </a:xfrm>
              <a:prstGeom prst="rect">
                <a:avLst/>
              </a:prstGeom>
            </p:spPr>
          </p:pic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3D184E-7821-4888-B1D4-C882C977B919}"/>
              </a:ext>
            </a:extLst>
          </p:cNvPr>
          <p:cNvSpPr/>
          <p:nvPr/>
        </p:nvSpPr>
        <p:spPr>
          <a:xfrm>
            <a:off x="0" y="6345094"/>
            <a:ext cx="12192000" cy="514350"/>
          </a:xfrm>
          <a:prstGeom prst="rect">
            <a:avLst/>
          </a:prstGeom>
          <a:solidFill>
            <a:srgbClr val="0F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412E02-DBF5-4353-8FA0-BEEF71A82BF3}"/>
              </a:ext>
            </a:extLst>
          </p:cNvPr>
          <p:cNvSpPr/>
          <p:nvPr/>
        </p:nvSpPr>
        <p:spPr>
          <a:xfrm>
            <a:off x="0" y="1458"/>
            <a:ext cx="12192000" cy="514350"/>
          </a:xfrm>
          <a:prstGeom prst="rect">
            <a:avLst/>
          </a:prstGeom>
          <a:solidFill>
            <a:srgbClr val="0F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4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7297838-B742-425D-8BCB-8FB073A94570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2D6E6-FA37-4888-B43A-FD1F097558D2}"/>
              </a:ext>
            </a:extLst>
          </p:cNvPr>
          <p:cNvSpPr txBox="1"/>
          <p:nvPr/>
        </p:nvSpPr>
        <p:spPr>
          <a:xfrm>
            <a:off x="1962060" y="791546"/>
            <a:ext cx="526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crop_func</a:t>
            </a:r>
            <a:r>
              <a:rPr lang="en-US" altLang="ko-KR" dirty="0"/>
              <a:t>() : </a:t>
            </a:r>
            <a:r>
              <a:rPr lang="ko-KR" altLang="en-US" dirty="0"/>
              <a:t>캡쳐 반복수행을 통한 데이터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90371-C512-4475-9BCB-7D184841AE36}"/>
              </a:ext>
            </a:extLst>
          </p:cNvPr>
          <p:cNvSpPr txBox="1"/>
          <p:nvPr/>
        </p:nvSpPr>
        <p:spPr>
          <a:xfrm>
            <a:off x="229659" y="5733097"/>
            <a:ext cx="4690771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캡쳐 후 변화가 생기면 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코드를 </a:t>
            </a:r>
            <a:r>
              <a:rPr lang="en-US" altLang="ko-KR" dirty="0"/>
              <a:t>txt</a:t>
            </a:r>
            <a:r>
              <a:rPr lang="ko-KR" altLang="en-US" dirty="0"/>
              <a:t>파일로</a:t>
            </a:r>
            <a:r>
              <a:rPr lang="en-US" altLang="ko-KR" dirty="0"/>
              <a:t>, </a:t>
            </a:r>
            <a:r>
              <a:rPr lang="ko-KR" altLang="en-US" dirty="0"/>
              <a:t>이미지를 </a:t>
            </a:r>
            <a:r>
              <a:rPr lang="en-US" altLang="ko-KR" dirty="0" err="1"/>
              <a:t>png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E8E1937F-FE68-4658-87AF-42EA19F8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9" y="1563762"/>
            <a:ext cx="6075921" cy="4100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0AEDB9-E6A5-4EA6-8273-C427D95784C2}"/>
              </a:ext>
            </a:extLst>
          </p:cNvPr>
          <p:cNvSpPr txBox="1"/>
          <p:nvPr/>
        </p:nvSpPr>
        <p:spPr>
          <a:xfrm>
            <a:off x="3112863" y="1764044"/>
            <a:ext cx="2492990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esc</a:t>
            </a:r>
            <a:r>
              <a:rPr lang="ko-KR" altLang="en-US" sz="1000" dirty="0"/>
              <a:t>가 눌리거나 현재 시간이 </a:t>
            </a:r>
            <a:r>
              <a:rPr lang="en-US" altLang="ko-KR" sz="1000" dirty="0"/>
              <a:t>6</a:t>
            </a:r>
            <a:r>
              <a:rPr lang="ko-KR" altLang="en-US" sz="1000" dirty="0"/>
              <a:t>시 이후면 종료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AEC27-B928-46CB-A1C2-18542857D0E2}"/>
              </a:ext>
            </a:extLst>
          </p:cNvPr>
          <p:cNvSpPr txBox="1"/>
          <p:nvPr/>
        </p:nvSpPr>
        <p:spPr>
          <a:xfrm>
            <a:off x="3812590" y="2413149"/>
            <a:ext cx="190949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잔여백신 말풍선이 </a:t>
            </a:r>
            <a:r>
              <a:rPr lang="ko-KR" altLang="en-US" sz="1000" dirty="0" err="1"/>
              <a:t>로드되면</a:t>
            </a:r>
            <a:r>
              <a:rPr lang="ko-KR" altLang="en-US" sz="1000" dirty="0"/>
              <a:t> 실행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902EA-316B-477B-A8B4-4F07067EE7DE}"/>
              </a:ext>
            </a:extLst>
          </p:cNvPr>
          <p:cNvSpPr txBox="1"/>
          <p:nvPr/>
        </p:nvSpPr>
        <p:spPr>
          <a:xfrm>
            <a:off x="2342459" y="3629739"/>
            <a:ext cx="2016899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캡쳐 후 이전과 다른 지 비교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718F2-70D6-448B-B98A-6293956FFC37}"/>
              </a:ext>
            </a:extLst>
          </p:cNvPr>
          <p:cNvSpPr txBox="1"/>
          <p:nvPr/>
        </p:nvSpPr>
        <p:spPr>
          <a:xfrm>
            <a:off x="3190448" y="4155733"/>
            <a:ext cx="1168910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html</a:t>
            </a:r>
            <a:r>
              <a:rPr lang="ko-KR" altLang="en-US" sz="1000" dirty="0"/>
              <a:t>코드 </a:t>
            </a:r>
            <a:r>
              <a:rPr lang="ko-KR" altLang="en-US" sz="1000" dirty="0" err="1"/>
              <a:t>스크래핑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0CBC4-E7D0-473C-BEA2-EE1411E9EBCE}"/>
              </a:ext>
            </a:extLst>
          </p:cNvPr>
          <p:cNvSpPr txBox="1"/>
          <p:nvPr/>
        </p:nvSpPr>
        <p:spPr>
          <a:xfrm>
            <a:off x="4008325" y="4786642"/>
            <a:ext cx="2162772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html</a:t>
            </a:r>
            <a:r>
              <a:rPr lang="ko-KR" altLang="en-US" sz="1000" dirty="0"/>
              <a:t>코드에 잔여백신이 존재하면 저장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29798E-E853-437B-AC8F-D11C18F953AB}"/>
              </a:ext>
            </a:extLst>
          </p:cNvPr>
          <p:cNvGrpSpPr/>
          <p:nvPr/>
        </p:nvGrpSpPr>
        <p:grpSpPr>
          <a:xfrm>
            <a:off x="6825163" y="1365596"/>
            <a:ext cx="2944763" cy="2248172"/>
            <a:chOff x="4130579" y="2193023"/>
            <a:chExt cx="2030524" cy="22546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3B470AA-F1EE-4838-8F4B-50D2FDD15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0579" y="2193023"/>
              <a:ext cx="1653598" cy="152330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D328E6A-6ABE-48AB-BF6F-AA7675BA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9042" y="2570376"/>
              <a:ext cx="1653598" cy="15233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151E1F8-0557-4EFF-AFA7-14C43DAE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092" y="3030890"/>
              <a:ext cx="1538011" cy="141682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28C379-C11E-4BA9-8442-51D46D121B82}"/>
              </a:ext>
            </a:extLst>
          </p:cNvPr>
          <p:cNvGrpSpPr/>
          <p:nvPr/>
        </p:nvGrpSpPr>
        <p:grpSpPr>
          <a:xfrm>
            <a:off x="8906626" y="3972732"/>
            <a:ext cx="2903171" cy="2432293"/>
            <a:chOff x="6668653" y="2193023"/>
            <a:chExt cx="1914937" cy="22546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3A9128E-57B2-4932-9501-EB6E41AFE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8653" y="2193023"/>
              <a:ext cx="1538011" cy="141682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C063E15-E779-4DD0-9555-5E395AA9C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5021" y="2570376"/>
              <a:ext cx="1538011" cy="141682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9F0B246-AC04-4DC3-8840-7447A0B27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5579" y="3030890"/>
              <a:ext cx="1538011" cy="141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87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get_vaccdata</a:t>
            </a:r>
            <a:r>
              <a:rPr lang="en-US" altLang="ko-KR" dirty="0"/>
              <a:t>() : </a:t>
            </a:r>
            <a:r>
              <a:rPr lang="ko-KR" altLang="en-US" dirty="0"/>
              <a:t>추출 초기 설정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CF0EA2E-532C-4EC2-A121-7DCE1231F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4869" b="50746"/>
          <a:stretch/>
        </p:blipFill>
        <p:spPr>
          <a:xfrm>
            <a:off x="6096000" y="1860993"/>
            <a:ext cx="4096952" cy="789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42AA9A-AD53-4EC9-AE34-77FB90444D4F}"/>
              </a:ext>
            </a:extLst>
          </p:cNvPr>
          <p:cNvSpPr txBox="1"/>
          <p:nvPr/>
        </p:nvSpPr>
        <p:spPr>
          <a:xfrm>
            <a:off x="6095999" y="2706255"/>
            <a:ext cx="332334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filename</a:t>
            </a:r>
            <a:r>
              <a:rPr lang="ko-KR" altLang="en-US" dirty="0"/>
              <a:t>에 해당하는 파일을 열어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parser</a:t>
            </a:r>
            <a:r>
              <a:rPr lang="ko-KR" altLang="en-US" dirty="0"/>
              <a:t>를 연결</a:t>
            </a:r>
            <a:endParaRPr lang="en-US" altLang="ko-KR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489C666-1B67-4671-899B-760D29FF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82" y="1860993"/>
            <a:ext cx="1581770" cy="36593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819575-5A21-4168-A9BC-5A3F86D84019}"/>
              </a:ext>
            </a:extLst>
          </p:cNvPr>
          <p:cNvSpPr txBox="1"/>
          <p:nvPr/>
        </p:nvSpPr>
        <p:spPr>
          <a:xfrm>
            <a:off x="2708530" y="4873982"/>
            <a:ext cx="241284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데이터를 효율적으로 </a:t>
            </a:r>
            <a:endParaRPr lang="en-US" altLang="ko-KR" dirty="0"/>
          </a:p>
          <a:p>
            <a:r>
              <a:rPr lang="ko-KR" altLang="en-US" dirty="0"/>
              <a:t>추출하기 위한</a:t>
            </a:r>
            <a:r>
              <a:rPr lang="en-US" altLang="ko-KR" dirty="0"/>
              <a:t> </a:t>
            </a:r>
            <a:r>
              <a:rPr lang="ko-KR" altLang="en-US" dirty="0"/>
              <a:t>자료구조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2BD67-1916-43F6-BD0B-96CFCBEBFE11}"/>
              </a:ext>
            </a:extLst>
          </p:cNvPr>
          <p:cNvSpPr txBox="1"/>
          <p:nvPr/>
        </p:nvSpPr>
        <p:spPr>
          <a:xfrm>
            <a:off x="2463760" y="2319424"/>
            <a:ext cx="189507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병원 별 정보를 저장</a:t>
            </a:r>
            <a:r>
              <a:rPr lang="en-US" altLang="ko-KR" sz="1000" dirty="0"/>
              <a:t>(default = 0)</a:t>
            </a:r>
            <a:endParaRPr lang="ko-KR" altLang="en-US" sz="1000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8C30CC4D-A04E-4538-B0ED-7C63EDC9A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120"/>
          <a:stretch/>
        </p:blipFill>
        <p:spPr>
          <a:xfrm>
            <a:off x="6095999" y="3963385"/>
            <a:ext cx="5286375" cy="646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6823FD-4D2E-48B2-948F-0FE37F92F732}"/>
              </a:ext>
            </a:extLst>
          </p:cNvPr>
          <p:cNvSpPr txBox="1"/>
          <p:nvPr/>
        </p:nvSpPr>
        <p:spPr>
          <a:xfrm>
            <a:off x="6095999" y="4684822"/>
            <a:ext cx="3964547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코드 내 각 요소에 접근할 수 있도록</a:t>
            </a:r>
            <a:endParaRPr lang="en-US" altLang="ko-KR" dirty="0"/>
          </a:p>
          <a:p>
            <a:r>
              <a:rPr lang="ko-KR" altLang="en-US" dirty="0"/>
              <a:t>태그를 통해 리스트 생성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C19BF-0AA1-4BFF-AB05-2C48D6DBB7C9}"/>
              </a:ext>
            </a:extLst>
          </p:cNvPr>
          <p:cNvSpPr txBox="1"/>
          <p:nvPr/>
        </p:nvSpPr>
        <p:spPr>
          <a:xfrm>
            <a:off x="8956406" y="3828897"/>
            <a:ext cx="2542684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_3ds6u : </a:t>
            </a:r>
            <a:r>
              <a:rPr lang="ko-KR" altLang="en-US" sz="1000" dirty="0"/>
              <a:t>병원 별 잔여백신 발생량</a:t>
            </a:r>
            <a:r>
              <a:rPr lang="en-US" altLang="ko-KR" sz="1000" dirty="0"/>
              <a:t>(</a:t>
            </a:r>
            <a:r>
              <a:rPr lang="ko-KR" altLang="en-US" sz="1000" dirty="0"/>
              <a:t>종류 무관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6E2A38-8556-4777-8FAF-1E2A98A7B350}"/>
              </a:ext>
            </a:extLst>
          </p:cNvPr>
          <p:cNvSpPr txBox="1"/>
          <p:nvPr/>
        </p:nvSpPr>
        <p:spPr>
          <a:xfrm>
            <a:off x="8642081" y="4363495"/>
            <a:ext cx="1851789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_1mrr7 : </a:t>
            </a:r>
            <a:r>
              <a:rPr lang="ko-KR" altLang="en-US" sz="1000" dirty="0"/>
              <a:t>병원 리스트의 각 요소</a:t>
            </a:r>
          </a:p>
        </p:txBody>
      </p:sp>
    </p:spTree>
    <p:extLst>
      <p:ext uri="{BB962C8B-B14F-4D97-AF65-F5344CB8AC3E}">
        <p14:creationId xmlns:p14="http://schemas.microsoft.com/office/powerpoint/2010/main" val="427707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get_vaccdata</a:t>
            </a:r>
            <a:r>
              <a:rPr lang="en-US" altLang="ko-KR" dirty="0"/>
              <a:t>() : html</a:t>
            </a:r>
            <a:r>
              <a:rPr lang="ko-KR" altLang="en-US" dirty="0"/>
              <a:t>코드에서 유효 데이터 추출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4F6BF8-6595-4925-9C36-7C3CB13A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9" y="1438074"/>
            <a:ext cx="6852444" cy="5086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57500-F133-4BB1-88E1-4610D206DE96}"/>
              </a:ext>
            </a:extLst>
          </p:cNvPr>
          <p:cNvSpPr txBox="1"/>
          <p:nvPr/>
        </p:nvSpPr>
        <p:spPr>
          <a:xfrm>
            <a:off x="7194805" y="6155092"/>
            <a:ext cx="374493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html</a:t>
            </a:r>
            <a:r>
              <a:rPr lang="ko-KR" altLang="en-US" dirty="0"/>
              <a:t>태그를 통해 병원 데이터 추출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52B7D-00DB-4DCD-BDA3-B627A3F90072}"/>
              </a:ext>
            </a:extLst>
          </p:cNvPr>
          <p:cNvSpPr txBox="1"/>
          <p:nvPr/>
        </p:nvSpPr>
        <p:spPr>
          <a:xfrm>
            <a:off x="2339935" y="1314766"/>
            <a:ext cx="2337499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잔여백신이 없는 병원 제외를 위한 리스트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A16BB-E4B7-4BBB-AAC2-126C9BE9F23C}"/>
              </a:ext>
            </a:extLst>
          </p:cNvPr>
          <p:cNvSpPr txBox="1"/>
          <p:nvPr/>
        </p:nvSpPr>
        <p:spPr>
          <a:xfrm>
            <a:off x="1962060" y="2084602"/>
            <a:ext cx="185018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병원 리스트 요소에 하나씩 접근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35602-0A23-4496-B597-51B99FA86917}"/>
              </a:ext>
            </a:extLst>
          </p:cNvPr>
          <p:cNvSpPr txBox="1"/>
          <p:nvPr/>
        </p:nvSpPr>
        <p:spPr>
          <a:xfrm>
            <a:off x="3135654" y="2907084"/>
            <a:ext cx="1181734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백신종류</a:t>
            </a:r>
            <a:r>
              <a:rPr lang="en-US" altLang="ko-KR" sz="1000" dirty="0"/>
              <a:t>\xa0</a:t>
            </a:r>
            <a:r>
              <a:rPr lang="ko-KR" altLang="en-US" sz="1000" dirty="0"/>
              <a:t>개수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1ABC4-F76E-48AB-841C-2FBF98470C98}"/>
              </a:ext>
            </a:extLst>
          </p:cNvPr>
          <p:cNvSpPr txBox="1"/>
          <p:nvPr/>
        </p:nvSpPr>
        <p:spPr>
          <a:xfrm>
            <a:off x="2339935" y="4715754"/>
            <a:ext cx="273664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html</a:t>
            </a:r>
            <a:r>
              <a:rPr lang="ko-KR" altLang="en-US" sz="1000" dirty="0"/>
              <a:t>파일 내 잔여백신 데이터 중 중복데이터 제외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398AF4-230A-4A0F-8E87-6D52A09422A0}"/>
              </a:ext>
            </a:extLst>
          </p:cNvPr>
          <p:cNvGrpSpPr/>
          <p:nvPr/>
        </p:nvGrpSpPr>
        <p:grpSpPr>
          <a:xfrm>
            <a:off x="7832224" y="899268"/>
            <a:ext cx="3866651" cy="4727638"/>
            <a:chOff x="1180708" y="785855"/>
            <a:chExt cx="3768986" cy="4668987"/>
          </a:xfrm>
          <a:effectLst/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A6DA914-8168-4173-8D39-EF7E4A56E498}"/>
                </a:ext>
              </a:extLst>
            </p:cNvPr>
            <p:cNvGrpSpPr/>
            <p:nvPr/>
          </p:nvGrpSpPr>
          <p:grpSpPr>
            <a:xfrm>
              <a:off x="1180708" y="785855"/>
              <a:ext cx="3768986" cy="4668987"/>
              <a:chOff x="282379" y="76201"/>
              <a:chExt cx="3634633" cy="5756944"/>
            </a:xfrm>
          </p:grpSpPr>
          <p:pic>
            <p:nvPicPr>
              <p:cNvPr id="24" name="그림 2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626BA32-9EEE-4A45-97FB-C12CD386B1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4896" b="13077"/>
              <a:stretch/>
            </p:blipFill>
            <p:spPr>
              <a:xfrm>
                <a:off x="282379" y="76201"/>
                <a:ext cx="3634633" cy="5756944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2ADA101-3739-4DCE-A61D-38AB8987433D}"/>
                  </a:ext>
                </a:extLst>
              </p:cNvPr>
              <p:cNvSpPr/>
              <p:nvPr/>
            </p:nvSpPr>
            <p:spPr>
              <a:xfrm>
                <a:off x="1286801" y="364969"/>
                <a:ext cx="512535" cy="156754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BA3750-7D61-4D93-A585-605CAA53603F}"/>
                  </a:ext>
                </a:extLst>
              </p:cNvPr>
              <p:cNvSpPr/>
              <p:nvPr/>
            </p:nvSpPr>
            <p:spPr>
              <a:xfrm>
                <a:off x="2531900" y="1198204"/>
                <a:ext cx="512535" cy="156754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9E27E9-9850-4852-903E-E5D19FB8405A}"/>
                  </a:ext>
                </a:extLst>
              </p:cNvPr>
              <p:cNvSpPr/>
              <p:nvPr/>
            </p:nvSpPr>
            <p:spPr>
              <a:xfrm>
                <a:off x="2276775" y="4259006"/>
                <a:ext cx="863237" cy="156754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0429814-5ACF-49BF-B693-775D4A59B291}"/>
                  </a:ext>
                </a:extLst>
              </p:cNvPr>
              <p:cNvSpPr/>
              <p:nvPr/>
            </p:nvSpPr>
            <p:spPr>
              <a:xfrm>
                <a:off x="2755448" y="5354432"/>
                <a:ext cx="512535" cy="156754"/>
              </a:xfrm>
              <a:prstGeom prst="rect">
                <a:avLst/>
              </a:prstGeom>
              <a:noFill/>
              <a:ln w="38100">
                <a:solidFill>
                  <a:srgbClr val="FAF8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59BEEE4-7684-4C3C-8197-070758CD1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9947" y="1497884"/>
                <a:ext cx="780506" cy="0"/>
              </a:xfrm>
              <a:prstGeom prst="line">
                <a:avLst/>
              </a:prstGeom>
              <a:ln w="38100">
                <a:solidFill>
                  <a:srgbClr val="FAF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8E5AB14-EC1F-4837-92C0-9E1705FCF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3346" y="4949624"/>
                <a:ext cx="361406" cy="0"/>
              </a:xfrm>
              <a:prstGeom prst="line">
                <a:avLst/>
              </a:prstGeom>
              <a:ln w="38100">
                <a:solidFill>
                  <a:srgbClr val="FAF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DFD62C6-EF1C-489B-AAFF-4BA85DD3CA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929" y="5647564"/>
                <a:ext cx="703490" cy="0"/>
              </a:xfrm>
              <a:prstGeom prst="line">
                <a:avLst/>
              </a:prstGeom>
              <a:ln w="38100">
                <a:solidFill>
                  <a:srgbClr val="FAF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78A015-07FB-4D4F-9A63-E55FF49C2003}"/>
                </a:ext>
              </a:extLst>
            </p:cNvPr>
            <p:cNvGrpSpPr/>
            <p:nvPr/>
          </p:nvGrpSpPr>
          <p:grpSpPr>
            <a:xfrm>
              <a:off x="2728089" y="961177"/>
              <a:ext cx="2121896" cy="4289624"/>
              <a:chOff x="2728089" y="961177"/>
              <a:chExt cx="2121896" cy="428962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BE0740-0155-4323-B8EC-CA95D17A463F}"/>
                  </a:ext>
                </a:extLst>
              </p:cNvPr>
              <p:cNvSpPr txBox="1"/>
              <p:nvPr/>
            </p:nvSpPr>
            <p:spPr>
              <a:xfrm>
                <a:off x="2728089" y="961177"/>
                <a:ext cx="1247199" cy="24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병원 리스트의 각 요소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E23479-DF68-426A-BE24-00E2A87518F8}"/>
                  </a:ext>
                </a:extLst>
              </p:cNvPr>
              <p:cNvSpPr txBox="1"/>
              <p:nvPr/>
            </p:nvSpPr>
            <p:spPr>
              <a:xfrm>
                <a:off x="3771607" y="1788908"/>
                <a:ext cx="624582" cy="236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병원 이름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CBA052-2F64-4645-8D82-E6A3D1F849FB}"/>
                  </a:ext>
                </a:extLst>
              </p:cNvPr>
              <p:cNvSpPr txBox="1"/>
              <p:nvPr/>
            </p:nvSpPr>
            <p:spPr>
              <a:xfrm>
                <a:off x="3349862" y="3940792"/>
                <a:ext cx="1288448" cy="236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사용자 위치로부터 거리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A1423E-23A6-4682-B5C7-254C5FB3A168}"/>
                  </a:ext>
                </a:extLst>
              </p:cNvPr>
              <p:cNvSpPr txBox="1"/>
              <p:nvPr/>
            </p:nvSpPr>
            <p:spPr>
              <a:xfrm>
                <a:off x="4225403" y="5013842"/>
                <a:ext cx="624582" cy="236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병원 주소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36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717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get_files</a:t>
            </a:r>
            <a:r>
              <a:rPr lang="en-US" altLang="ko-KR" dirty="0"/>
              <a:t>() : </a:t>
            </a:r>
            <a:r>
              <a:rPr lang="ko-KR" altLang="en-US" dirty="0"/>
              <a:t>폴더 내 </a:t>
            </a:r>
            <a:r>
              <a:rPr lang="en-US" altLang="ko-KR" dirty="0"/>
              <a:t>html</a:t>
            </a:r>
            <a:r>
              <a:rPr lang="ko-KR" altLang="en-US" dirty="0"/>
              <a:t>파일에 모두 접근해 데이터 추출 및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E78F2BF-D677-459D-A567-7C008357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9" y="2119312"/>
            <a:ext cx="3448050" cy="2314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9D720D-738A-426E-9BF5-FEACD2168E65}"/>
              </a:ext>
            </a:extLst>
          </p:cNvPr>
          <p:cNvSpPr txBox="1"/>
          <p:nvPr/>
        </p:nvSpPr>
        <p:spPr>
          <a:xfrm>
            <a:off x="229659" y="4507267"/>
            <a:ext cx="4110421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폴더 내 모든 파일에 접근하여</a:t>
            </a:r>
            <a:endParaRPr lang="en-US" altLang="ko-KR" dirty="0"/>
          </a:p>
          <a:p>
            <a:r>
              <a:rPr lang="ko-KR" altLang="en-US" dirty="0"/>
              <a:t>데이터를 추출해 데이터 프레임에 저장 후 </a:t>
            </a:r>
            <a:endParaRPr lang="en-US" altLang="ko-KR" dirty="0"/>
          </a:p>
          <a:p>
            <a:r>
              <a:rPr lang="ko-KR" altLang="en-US" dirty="0"/>
              <a:t>모든 데이터를 추출하면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7A3A9-62C3-4DB7-B5DF-02774B0170FA}"/>
              </a:ext>
            </a:extLst>
          </p:cNvPr>
          <p:cNvSpPr txBox="1"/>
          <p:nvPr/>
        </p:nvSpPr>
        <p:spPr>
          <a:xfrm>
            <a:off x="2039409" y="2464741"/>
            <a:ext cx="2348720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폴더 내의 모든 </a:t>
            </a:r>
            <a:r>
              <a:rPr lang="en-US" altLang="ko-KR" sz="1000" dirty="0"/>
              <a:t>txt</a:t>
            </a:r>
            <a:r>
              <a:rPr lang="ko-KR" altLang="en-US" sz="1000" dirty="0"/>
              <a:t>파일과 </a:t>
            </a:r>
            <a:r>
              <a:rPr lang="en-US" altLang="ko-KR" sz="1000" dirty="0" err="1"/>
              <a:t>png</a:t>
            </a:r>
            <a:r>
              <a:rPr lang="ko-KR" altLang="en-US" sz="1000" dirty="0"/>
              <a:t>파일 리스트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D17CE4-52D2-4B88-A243-34070B129C9A}"/>
              </a:ext>
            </a:extLst>
          </p:cNvPr>
          <p:cNvSpPr txBox="1"/>
          <p:nvPr/>
        </p:nvSpPr>
        <p:spPr>
          <a:xfrm>
            <a:off x="2549485" y="3149112"/>
            <a:ext cx="2643672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txt</a:t>
            </a:r>
            <a:r>
              <a:rPr lang="ko-KR" altLang="en-US" sz="1000" dirty="0"/>
              <a:t>파일에 하나씩 접근하여 </a:t>
            </a:r>
            <a:r>
              <a:rPr lang="en-US" altLang="ko-KR" sz="1000" dirty="0" err="1"/>
              <a:t>get_vaccdata</a:t>
            </a:r>
            <a:r>
              <a:rPr lang="en-US" altLang="ko-KR" sz="1000" dirty="0"/>
              <a:t>()</a:t>
            </a:r>
            <a:r>
              <a:rPr lang="ko-KR" altLang="en-US" sz="1000" dirty="0"/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1CE20-57E2-4FB2-9952-CBA27E526764}"/>
              </a:ext>
            </a:extLst>
          </p:cNvPr>
          <p:cNvSpPr txBox="1"/>
          <p:nvPr/>
        </p:nvSpPr>
        <p:spPr>
          <a:xfrm>
            <a:off x="2451091" y="3790310"/>
            <a:ext cx="1226618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추출 후 삭제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7645C-6841-4151-A5BE-31D0F5071E73}"/>
              </a:ext>
            </a:extLst>
          </p:cNvPr>
          <p:cNvSpPr txBox="1"/>
          <p:nvPr/>
        </p:nvSpPr>
        <p:spPr>
          <a:xfrm>
            <a:off x="1210857" y="4194427"/>
            <a:ext cx="1133644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csv</a:t>
            </a:r>
            <a:r>
              <a:rPr lang="ko-KR" altLang="en-US" sz="1000" dirty="0"/>
              <a:t>파일 생성 함수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F979A-535A-4353-BEE5-2129010BE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1977" r="28050" b="40511"/>
          <a:stretch/>
        </p:blipFill>
        <p:spPr>
          <a:xfrm>
            <a:off x="5899141" y="1853051"/>
            <a:ext cx="6049019" cy="3874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16" name="직선 화살표 연결선 62">
            <a:extLst>
              <a:ext uri="{FF2B5EF4-FFF2-40B4-BE49-F238E27FC236}">
                <a16:creationId xmlns:a16="http://schemas.microsoft.com/office/drawing/2014/main" id="{8CC37F05-1F04-4887-B778-26D70ACA4DB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344501" y="3790310"/>
            <a:ext cx="3554640" cy="527228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03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E5C5905-5E16-4FBF-8989-95F79570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115" y="1815612"/>
            <a:ext cx="6248400" cy="31242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605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get_files</a:t>
            </a:r>
            <a:r>
              <a:rPr lang="en-US" altLang="ko-KR" dirty="0"/>
              <a:t>() : </a:t>
            </a:r>
            <a:r>
              <a:rPr lang="ko-KR" altLang="en-US" dirty="0"/>
              <a:t>폴더 내 </a:t>
            </a:r>
            <a:r>
              <a:rPr lang="en-US" altLang="ko-KR" dirty="0"/>
              <a:t>csv</a:t>
            </a:r>
            <a:r>
              <a:rPr lang="ko-KR" altLang="en-US" dirty="0"/>
              <a:t>파일에 모두 접근해 통합 데이터 추출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EEAF2A1-447F-4B61-9565-C4AC82BD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" y="1419742"/>
            <a:ext cx="4095750" cy="445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5A5E43-FA98-4416-B54B-319B2BE5E0C6}"/>
              </a:ext>
            </a:extLst>
          </p:cNvPr>
          <p:cNvSpPr txBox="1"/>
          <p:nvPr/>
        </p:nvSpPr>
        <p:spPr>
          <a:xfrm>
            <a:off x="229659" y="5963167"/>
            <a:ext cx="3470822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csv</a:t>
            </a:r>
            <a:r>
              <a:rPr lang="ko-KR" altLang="en-US" dirty="0"/>
              <a:t>파일들을 읽어와 </a:t>
            </a:r>
            <a:endParaRPr lang="en-US" altLang="ko-KR" dirty="0"/>
          </a:p>
          <a:p>
            <a:r>
              <a:rPr lang="ko-KR" altLang="en-US" dirty="0"/>
              <a:t>데이터 프레임과 통합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2C015-5511-4632-93C5-B62FD9498D99}"/>
              </a:ext>
            </a:extLst>
          </p:cNvPr>
          <p:cNvSpPr txBox="1"/>
          <p:nvPr/>
        </p:nvSpPr>
        <p:spPr>
          <a:xfrm>
            <a:off x="2106084" y="1296631"/>
            <a:ext cx="151355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파일이 있는 경우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B4511-AB43-4975-921F-D169DC0B6EA5}"/>
              </a:ext>
            </a:extLst>
          </p:cNvPr>
          <p:cNvSpPr txBox="1"/>
          <p:nvPr/>
        </p:nvSpPr>
        <p:spPr>
          <a:xfrm>
            <a:off x="2529725" y="2558534"/>
            <a:ext cx="191270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 이후 날짜의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파일에 접근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61DA1-746A-4A66-A818-1D87F4A9856B}"/>
              </a:ext>
            </a:extLst>
          </p:cNvPr>
          <p:cNvSpPr txBox="1"/>
          <p:nvPr/>
        </p:nvSpPr>
        <p:spPr>
          <a:xfrm>
            <a:off x="787700" y="4227513"/>
            <a:ext cx="151355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파일이 없는 경우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C7C1D-F448-4C8C-BBCC-4E9F147C6382}"/>
              </a:ext>
            </a:extLst>
          </p:cNvPr>
          <p:cNvSpPr txBox="1"/>
          <p:nvPr/>
        </p:nvSpPr>
        <p:spPr>
          <a:xfrm>
            <a:off x="3151049" y="4560241"/>
            <a:ext cx="125066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파일에 접근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E58444-4A59-4E3C-9146-1D2B3333FD1E}"/>
              </a:ext>
            </a:extLst>
          </p:cNvPr>
          <p:cNvSpPr txBox="1"/>
          <p:nvPr/>
        </p:nvSpPr>
        <p:spPr>
          <a:xfrm>
            <a:off x="2936526" y="5631221"/>
            <a:ext cx="205376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통합 데이터 프레임 및 </a:t>
            </a:r>
            <a:r>
              <a:rPr lang="en-US" altLang="ko-KR" sz="1000" dirty="0"/>
              <a:t>csv</a:t>
            </a:r>
            <a:r>
              <a:rPr lang="ko-KR" altLang="en-US" sz="1000" dirty="0"/>
              <a:t>파일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DCE35-A7BB-4CB8-A46C-C32818E16D62}"/>
              </a:ext>
            </a:extLst>
          </p:cNvPr>
          <p:cNvSpPr txBox="1"/>
          <p:nvPr/>
        </p:nvSpPr>
        <p:spPr>
          <a:xfrm>
            <a:off x="5515115" y="5033898"/>
            <a:ext cx="316144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프레임을 </a:t>
            </a:r>
            <a:r>
              <a:rPr lang="en-US" altLang="ko-KR" dirty="0"/>
              <a:t>DB</a:t>
            </a:r>
            <a:r>
              <a:rPr lang="ko-KR" altLang="en-US" dirty="0"/>
              <a:t>에 옮기고</a:t>
            </a:r>
            <a:endParaRPr lang="en-US" altLang="ko-KR" dirty="0"/>
          </a:p>
          <a:p>
            <a:r>
              <a:rPr lang="ko-KR" altLang="en-US" dirty="0"/>
              <a:t>자주 사용하는 데이터로 뷰 생성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18969-1D15-44B6-8818-AB4931D3120C}"/>
              </a:ext>
            </a:extLst>
          </p:cNvPr>
          <p:cNvSpPr txBox="1"/>
          <p:nvPr/>
        </p:nvSpPr>
        <p:spPr>
          <a:xfrm>
            <a:off x="7487709" y="1886245"/>
            <a:ext cx="205056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프레임으로 </a:t>
            </a:r>
            <a:r>
              <a:rPr lang="en-US" altLang="ko-KR" sz="1000" dirty="0" err="1"/>
              <a:t>vacc</a:t>
            </a:r>
            <a:r>
              <a:rPr lang="ko-KR" altLang="en-US" sz="1000" dirty="0"/>
              <a:t>테이블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EBEFDE-7F92-4F7A-AFE6-FA38BACA3AB6}"/>
              </a:ext>
            </a:extLst>
          </p:cNvPr>
          <p:cNvSpPr txBox="1"/>
          <p:nvPr/>
        </p:nvSpPr>
        <p:spPr>
          <a:xfrm>
            <a:off x="7803836" y="2966970"/>
            <a:ext cx="199285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 테이블과 뷰가 있는 경우 삭제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30B88B-6BE1-445D-8DCD-9D94F06425FD}"/>
              </a:ext>
            </a:extLst>
          </p:cNvPr>
          <p:cNvSpPr txBox="1"/>
          <p:nvPr/>
        </p:nvSpPr>
        <p:spPr>
          <a:xfrm>
            <a:off x="8512989" y="4500273"/>
            <a:ext cx="2584362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별 병원 별 최대 백신 발생량으로 뷰 생성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0B6B3-4C4C-4444-BE7A-8C03868F7FEB}"/>
              </a:ext>
            </a:extLst>
          </p:cNvPr>
          <p:cNvSpPr txBox="1"/>
          <p:nvPr/>
        </p:nvSpPr>
        <p:spPr>
          <a:xfrm>
            <a:off x="6994743" y="6470998"/>
            <a:ext cx="5197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잔여백신 첫 발생 이후 줄어든 데이터도 포함되어 있기 때문에 최대 발생량 사용</a:t>
            </a:r>
          </a:p>
        </p:txBody>
      </p:sp>
    </p:spTree>
    <p:extLst>
      <p:ext uri="{BB962C8B-B14F-4D97-AF65-F5344CB8AC3E}">
        <p14:creationId xmlns:p14="http://schemas.microsoft.com/office/powerpoint/2010/main" val="220889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82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yesterday_vacc</a:t>
            </a:r>
            <a:r>
              <a:rPr lang="en-US" altLang="ko-KR" dirty="0"/>
              <a:t>() : </a:t>
            </a:r>
            <a:r>
              <a:rPr lang="ko-KR" altLang="en-US" dirty="0"/>
              <a:t>어제의 잔여백신 발생량 및 비율 시각화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2647D19-90CD-413E-836D-726C632D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6" y="1538202"/>
            <a:ext cx="4972050" cy="1988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0B4D45-A78A-447D-8740-7D839F9AABC6}"/>
              </a:ext>
            </a:extLst>
          </p:cNvPr>
          <p:cNvSpPr txBox="1"/>
          <p:nvPr/>
        </p:nvSpPr>
        <p:spPr>
          <a:xfrm>
            <a:off x="225988" y="3591425"/>
            <a:ext cx="549650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뷰에서 어제의 전체</a:t>
            </a:r>
            <a:r>
              <a:rPr lang="en-US" altLang="ko-KR" dirty="0"/>
              <a:t>, AZ, </a:t>
            </a:r>
            <a:r>
              <a:rPr lang="ko-KR" altLang="en-US" dirty="0"/>
              <a:t>화이자</a:t>
            </a:r>
            <a:r>
              <a:rPr lang="en-US" altLang="ko-KR" dirty="0"/>
              <a:t>, </a:t>
            </a:r>
            <a:r>
              <a:rPr lang="ko-KR" altLang="en-US" dirty="0"/>
              <a:t>모더나의 발생량을 추출</a:t>
            </a:r>
            <a:endParaRPr lang="en-US" altLang="ko-KR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4A1E403-0E06-474F-ACE0-EF26FDEC7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24"/>
          <a:stretch/>
        </p:blipFill>
        <p:spPr>
          <a:xfrm>
            <a:off x="213536" y="4338082"/>
            <a:ext cx="6561666" cy="1728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BED08A-6D44-4CC9-A3DE-9007A026B63D}"/>
              </a:ext>
            </a:extLst>
          </p:cNvPr>
          <p:cNvSpPr txBox="1"/>
          <p:nvPr/>
        </p:nvSpPr>
        <p:spPr>
          <a:xfrm>
            <a:off x="225988" y="6130857"/>
            <a:ext cx="308289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어제의 잔여백신 발생량 시각화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F46AB-BE86-4533-AC4D-AF94F8B4ED7B}"/>
              </a:ext>
            </a:extLst>
          </p:cNvPr>
          <p:cNvSpPr txBox="1"/>
          <p:nvPr/>
        </p:nvSpPr>
        <p:spPr>
          <a:xfrm>
            <a:off x="2527259" y="4601081"/>
            <a:ext cx="1947969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어제의 데이터가 있는 경우 시각화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2322D-9D06-4781-93E1-7C9164ECF274}"/>
              </a:ext>
            </a:extLst>
          </p:cNvPr>
          <p:cNvSpPr txBox="1"/>
          <p:nvPr/>
        </p:nvSpPr>
        <p:spPr>
          <a:xfrm>
            <a:off x="2841584" y="5425084"/>
            <a:ext cx="298511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어제의 데이터가 없는 경우 데이터가 없다는 문구 표시</a:t>
            </a:r>
          </a:p>
        </p:txBody>
      </p:sp>
      <p:cxnSp>
        <p:nvCxnSpPr>
          <p:cNvPr id="20" name="직선 화살표 연결선 62">
            <a:extLst>
              <a:ext uri="{FF2B5EF4-FFF2-40B4-BE49-F238E27FC236}">
                <a16:creationId xmlns:a16="http://schemas.microsoft.com/office/drawing/2014/main" id="{538DC7A8-F3ED-4E7C-BF31-EEE6D356445B}"/>
              </a:ext>
            </a:extLst>
          </p:cNvPr>
          <p:cNvCxnSpPr>
            <a:cxnSpLocks/>
          </p:cNvCxnSpPr>
          <p:nvPr/>
        </p:nvCxnSpPr>
        <p:spPr>
          <a:xfrm flipV="1">
            <a:off x="4475228" y="4398939"/>
            <a:ext cx="3241546" cy="325254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E57B9B3-CFDB-4321-A1D9-EF4E3E7B1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4" r="13255"/>
          <a:stretch/>
        </p:blipFill>
        <p:spPr>
          <a:xfrm>
            <a:off x="7934325" y="1567471"/>
            <a:ext cx="399828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40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00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acc_vacc</a:t>
            </a:r>
            <a:r>
              <a:rPr lang="en-US" altLang="ko-KR" dirty="0"/>
              <a:t>() : </a:t>
            </a:r>
            <a:r>
              <a:rPr lang="ko-KR" altLang="en-US" dirty="0"/>
              <a:t>누적 잔여백신 발생량 및 비율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8BEA9B-B3BA-4E3E-95D8-E4B6647AC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" t="3766" r="30898" b="51905"/>
          <a:stretch/>
        </p:blipFill>
        <p:spPr>
          <a:xfrm>
            <a:off x="232410" y="1341118"/>
            <a:ext cx="4957900" cy="1811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F193F-D1EA-4AD5-A344-C8125EE2F3A7}"/>
              </a:ext>
            </a:extLst>
          </p:cNvPr>
          <p:cNvSpPr txBox="1"/>
          <p:nvPr/>
        </p:nvSpPr>
        <p:spPr>
          <a:xfrm>
            <a:off x="225988" y="3216955"/>
            <a:ext cx="507651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뷰에서 전체</a:t>
            </a:r>
            <a:r>
              <a:rPr lang="en-US" altLang="ko-KR" dirty="0"/>
              <a:t>, AZ, </a:t>
            </a:r>
            <a:r>
              <a:rPr lang="ko-KR" altLang="en-US" dirty="0"/>
              <a:t>화이자</a:t>
            </a:r>
            <a:r>
              <a:rPr lang="en-US" altLang="ko-KR" dirty="0"/>
              <a:t>, </a:t>
            </a:r>
            <a:r>
              <a:rPr lang="ko-KR" altLang="en-US" dirty="0"/>
              <a:t>모더나 누적 발생량을 추출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E039C6-75EA-4EE3-8E19-9FA99F81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" t="51040" r="835" b="351"/>
          <a:stretch/>
        </p:blipFill>
        <p:spPr>
          <a:xfrm>
            <a:off x="236220" y="4173855"/>
            <a:ext cx="7223760" cy="19862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5EA43B-78B6-4928-BF84-B30BBAB6F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r="13254"/>
          <a:stretch/>
        </p:blipFill>
        <p:spPr>
          <a:xfrm>
            <a:off x="7981949" y="1558285"/>
            <a:ext cx="3884683" cy="43891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76C0F1-9028-46DD-BF59-404293AD2AE1}"/>
              </a:ext>
            </a:extLst>
          </p:cNvPr>
          <p:cNvSpPr txBox="1"/>
          <p:nvPr/>
        </p:nvSpPr>
        <p:spPr>
          <a:xfrm>
            <a:off x="225988" y="6235632"/>
            <a:ext cx="287771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누적 잔여백신 발생량 시각화</a:t>
            </a:r>
            <a:endParaRPr lang="en-US" altLang="ko-KR" dirty="0"/>
          </a:p>
        </p:txBody>
      </p:sp>
      <p:cxnSp>
        <p:nvCxnSpPr>
          <p:cNvPr id="21" name="직선 화살표 연결선 62">
            <a:extLst>
              <a:ext uri="{FF2B5EF4-FFF2-40B4-BE49-F238E27FC236}">
                <a16:creationId xmlns:a16="http://schemas.microsoft.com/office/drawing/2014/main" id="{0591D9E3-1E62-49E0-BF19-7A43AFEBC9ED}"/>
              </a:ext>
            </a:extLst>
          </p:cNvPr>
          <p:cNvCxnSpPr>
            <a:cxnSpLocks/>
          </p:cNvCxnSpPr>
          <p:nvPr/>
        </p:nvCxnSpPr>
        <p:spPr>
          <a:xfrm flipV="1">
            <a:off x="6096000" y="4585705"/>
            <a:ext cx="1885949" cy="714010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34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29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hosp_acc</a:t>
            </a:r>
            <a:r>
              <a:rPr lang="en-US" altLang="ko-KR" dirty="0"/>
              <a:t>() : </a:t>
            </a:r>
            <a:r>
              <a:rPr lang="ko-KR" altLang="en-US" dirty="0"/>
              <a:t>병원 별 잔여백신 발생량 및 횟수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C9A5AC-A741-40E0-B825-99C80FCAA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2" t="26346" b="1"/>
          <a:stretch/>
        </p:blipFill>
        <p:spPr>
          <a:xfrm>
            <a:off x="238125" y="1866900"/>
            <a:ext cx="8084306" cy="2799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8666D-A826-4132-898A-49053627996C}"/>
              </a:ext>
            </a:extLst>
          </p:cNvPr>
          <p:cNvSpPr txBox="1"/>
          <p:nvPr/>
        </p:nvSpPr>
        <p:spPr>
          <a:xfrm>
            <a:off x="227013" y="1295885"/>
            <a:ext cx="511428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opt_query</a:t>
            </a:r>
            <a:r>
              <a:rPr lang="en-US" altLang="ko-KR" dirty="0"/>
              <a:t>(opt) : </a:t>
            </a:r>
            <a:r>
              <a:rPr lang="ko-KR" altLang="en-US" dirty="0"/>
              <a:t>옵션에 따라 다른 데이터 추출 함수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4A86A-F398-4762-BBAC-E09D6FE1F457}"/>
              </a:ext>
            </a:extLst>
          </p:cNvPr>
          <p:cNvSpPr txBox="1"/>
          <p:nvPr/>
        </p:nvSpPr>
        <p:spPr>
          <a:xfrm>
            <a:off x="227012" y="4743935"/>
            <a:ext cx="275107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옵션에 따라 다른 쿼리 실행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56E8D-1C7F-4A18-81D2-1E2125DE06A4}"/>
              </a:ext>
            </a:extLst>
          </p:cNvPr>
          <p:cNvSpPr txBox="1"/>
          <p:nvPr/>
        </p:nvSpPr>
        <p:spPr>
          <a:xfrm>
            <a:off x="3755984" y="2043726"/>
            <a:ext cx="4363695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옵션 </a:t>
            </a:r>
            <a:r>
              <a:rPr lang="en-US" altLang="ko-KR" sz="1000" dirty="0"/>
              <a:t>1:</a:t>
            </a:r>
            <a:r>
              <a:rPr lang="ko-KR" altLang="en-US" sz="1000" dirty="0"/>
              <a:t> 누적</a:t>
            </a:r>
            <a:r>
              <a:rPr lang="en-US" altLang="ko-KR" sz="1000" dirty="0"/>
              <a:t>, AZ</a:t>
            </a:r>
            <a:r>
              <a:rPr lang="ko-KR" altLang="en-US" sz="1000" dirty="0"/>
              <a:t>포함 </a:t>
            </a:r>
            <a:r>
              <a:rPr lang="en-US" altLang="ko-KR" sz="1000" dirty="0"/>
              <a:t>/ 2: </a:t>
            </a:r>
            <a:r>
              <a:rPr lang="ko-KR" altLang="en-US" sz="1000" dirty="0"/>
              <a:t>누적</a:t>
            </a:r>
            <a:r>
              <a:rPr lang="en-US" altLang="ko-KR" sz="1000" dirty="0"/>
              <a:t>, AZ</a:t>
            </a:r>
            <a:r>
              <a:rPr lang="ko-KR" altLang="en-US" sz="1000" dirty="0"/>
              <a:t>미포함 </a:t>
            </a:r>
            <a:r>
              <a:rPr lang="en-US" altLang="ko-KR" sz="1000" dirty="0"/>
              <a:t>/ 3: </a:t>
            </a:r>
            <a:r>
              <a:rPr lang="ko-KR" altLang="en-US" sz="1000" dirty="0"/>
              <a:t>어제</a:t>
            </a:r>
            <a:r>
              <a:rPr lang="en-US" altLang="ko-KR" sz="1000" dirty="0"/>
              <a:t>, AZ</a:t>
            </a:r>
            <a:r>
              <a:rPr lang="ko-KR" altLang="en-US" sz="1000" dirty="0"/>
              <a:t>포함</a:t>
            </a:r>
            <a:r>
              <a:rPr lang="en-US" altLang="ko-KR" sz="1000" dirty="0"/>
              <a:t>, 4 : </a:t>
            </a:r>
            <a:r>
              <a:rPr lang="ko-KR" altLang="en-US" sz="1000" dirty="0"/>
              <a:t>어제</a:t>
            </a:r>
            <a:r>
              <a:rPr lang="en-US" altLang="ko-KR" sz="1000" dirty="0"/>
              <a:t>, AZ</a:t>
            </a:r>
            <a:r>
              <a:rPr lang="ko-KR" altLang="en-US" sz="1000" dirty="0"/>
              <a:t>미포함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19DA7-927B-4A6B-8A11-1796C0CF7BE7}"/>
              </a:ext>
            </a:extLst>
          </p:cNvPr>
          <p:cNvSpPr txBox="1"/>
          <p:nvPr/>
        </p:nvSpPr>
        <p:spPr>
          <a:xfrm>
            <a:off x="1909812" y="4345200"/>
            <a:ext cx="1856598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상위 </a:t>
            </a:r>
            <a:r>
              <a:rPr lang="en-US" altLang="ko-KR" sz="1000" dirty="0"/>
              <a:t>10</a:t>
            </a:r>
            <a:r>
              <a:rPr lang="ko-KR" altLang="en-US" sz="1000" dirty="0"/>
              <a:t>개의 병원 데이터만 추출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3F14A5-CC7B-429A-8B39-DAEE96A81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35"/>
          <a:stretch/>
        </p:blipFill>
        <p:spPr>
          <a:xfrm>
            <a:off x="227012" y="5286374"/>
            <a:ext cx="2952750" cy="9720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CD1836-B852-452A-B50B-7AC53B63738F}"/>
              </a:ext>
            </a:extLst>
          </p:cNvPr>
          <p:cNvSpPr txBox="1"/>
          <p:nvPr/>
        </p:nvSpPr>
        <p:spPr>
          <a:xfrm>
            <a:off x="227012" y="6323910"/>
            <a:ext cx="335220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데이터가 존재한다면 데이터 추출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2745F9-0E70-4E75-9E54-01F79916168F}"/>
              </a:ext>
            </a:extLst>
          </p:cNvPr>
          <p:cNvSpPr txBox="1"/>
          <p:nvPr/>
        </p:nvSpPr>
        <p:spPr>
          <a:xfrm>
            <a:off x="2412788" y="5715972"/>
            <a:ext cx="295786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병원 명</a:t>
            </a:r>
            <a:r>
              <a:rPr lang="en-US" altLang="ko-KR" sz="1000" dirty="0"/>
              <a:t>, </a:t>
            </a:r>
            <a:r>
              <a:rPr lang="ko-KR" altLang="en-US" sz="1000" dirty="0"/>
              <a:t>발생량</a:t>
            </a:r>
            <a:r>
              <a:rPr lang="en-US" altLang="ko-KR" sz="1000" dirty="0"/>
              <a:t>, </a:t>
            </a:r>
            <a:r>
              <a:rPr lang="ko-KR" altLang="en-US" sz="1000" dirty="0"/>
              <a:t>횟수</a:t>
            </a:r>
            <a:r>
              <a:rPr lang="en-US" altLang="ko-KR" sz="1000" dirty="0"/>
              <a:t>, </a:t>
            </a:r>
            <a:r>
              <a:rPr lang="ko-KR" altLang="en-US" sz="1000" dirty="0"/>
              <a:t>횟수를 시각화하기 위한 </a:t>
            </a:r>
            <a:r>
              <a:rPr lang="en-US" altLang="ko-KR" sz="1000" dirty="0"/>
              <a:t>Y</a:t>
            </a:r>
            <a:r>
              <a:rPr lang="ko-KR" altLang="en-US" sz="1000" dirty="0"/>
              <a:t>좌표</a:t>
            </a:r>
          </a:p>
        </p:txBody>
      </p:sp>
    </p:spTree>
    <p:extLst>
      <p:ext uri="{BB962C8B-B14F-4D97-AF65-F5344CB8AC3E}">
        <p14:creationId xmlns:p14="http://schemas.microsoft.com/office/powerpoint/2010/main" val="73372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29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hosp_acc</a:t>
            </a:r>
            <a:r>
              <a:rPr lang="en-US" altLang="ko-KR" dirty="0"/>
              <a:t>() : </a:t>
            </a:r>
            <a:r>
              <a:rPr lang="ko-KR" altLang="en-US" dirty="0"/>
              <a:t>병원 별 잔여백신 발생량 및 횟수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4A407-FE5A-498C-A5A7-048CE2493A1D}"/>
              </a:ext>
            </a:extLst>
          </p:cNvPr>
          <p:cNvSpPr txBox="1"/>
          <p:nvPr/>
        </p:nvSpPr>
        <p:spPr>
          <a:xfrm>
            <a:off x="227013" y="1295885"/>
            <a:ext cx="479002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show_acc</a:t>
            </a:r>
            <a:r>
              <a:rPr lang="en-US" altLang="ko-KR" dirty="0"/>
              <a:t>(opt) : </a:t>
            </a:r>
            <a:r>
              <a:rPr lang="ko-KR" altLang="en-US" dirty="0"/>
              <a:t>옵션에 따른 데이터 시각화 함수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64E378-E52C-4A04-BA48-E84D93282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2"/>
          <a:stretch/>
        </p:blipFill>
        <p:spPr>
          <a:xfrm>
            <a:off x="236538" y="2027854"/>
            <a:ext cx="6419850" cy="374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6DBCC-53F9-428E-A99B-EE4A5D310A53}"/>
              </a:ext>
            </a:extLst>
          </p:cNvPr>
          <p:cNvSpPr txBox="1"/>
          <p:nvPr/>
        </p:nvSpPr>
        <p:spPr>
          <a:xfrm>
            <a:off x="1703253" y="1971674"/>
            <a:ext cx="146065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옵션에 따라 데이터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02459-38E6-4A1D-89B0-B1903E4CA1FC}"/>
              </a:ext>
            </a:extLst>
          </p:cNvPr>
          <p:cNvSpPr txBox="1"/>
          <p:nvPr/>
        </p:nvSpPr>
        <p:spPr>
          <a:xfrm>
            <a:off x="236538" y="5836884"/>
            <a:ext cx="239360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추출된 데이터로 시각화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0CFB7-C6DA-431B-88C3-A28EB9AD0439}"/>
              </a:ext>
            </a:extLst>
          </p:cNvPr>
          <p:cNvSpPr txBox="1"/>
          <p:nvPr/>
        </p:nvSpPr>
        <p:spPr>
          <a:xfrm>
            <a:off x="2926105" y="2341005"/>
            <a:ext cx="219162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추출된 데이터가 존재하는 경우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E01E08-7680-4CF8-8BD8-C5CC70FA67DF}"/>
              </a:ext>
            </a:extLst>
          </p:cNvPr>
          <p:cNvSpPr txBox="1"/>
          <p:nvPr/>
        </p:nvSpPr>
        <p:spPr>
          <a:xfrm>
            <a:off x="2926105" y="5193270"/>
            <a:ext cx="299633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데이터가 존재하지 않는 경우 결과가 없다는 문구 표시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D9F75-517D-451A-B025-5506FD2D8EC4}"/>
              </a:ext>
            </a:extLst>
          </p:cNvPr>
          <p:cNvSpPr txBox="1"/>
          <p:nvPr/>
        </p:nvSpPr>
        <p:spPr>
          <a:xfrm>
            <a:off x="4465503" y="3392329"/>
            <a:ext cx="1972015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횟수 그래프 상단에 텍스트로 표기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50ED4ED-2311-4289-B299-FF9E09B7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3"/>
          <a:stretch/>
        </p:blipFill>
        <p:spPr>
          <a:xfrm>
            <a:off x="7008812" y="3830480"/>
            <a:ext cx="4859337" cy="2971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F5E599-8127-49F1-8F0D-25237D878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3"/>
          <a:stretch/>
        </p:blipFill>
        <p:spPr>
          <a:xfrm>
            <a:off x="7008812" y="1139683"/>
            <a:ext cx="4859337" cy="2971800"/>
          </a:xfrm>
          <a:prstGeom prst="rect">
            <a:avLst/>
          </a:prstGeom>
        </p:spPr>
      </p:pic>
      <p:cxnSp>
        <p:nvCxnSpPr>
          <p:cNvPr id="22" name="직선 화살표 연결선 62">
            <a:extLst>
              <a:ext uri="{FF2B5EF4-FFF2-40B4-BE49-F238E27FC236}">
                <a16:creationId xmlns:a16="http://schemas.microsoft.com/office/drawing/2014/main" id="{197DE64E-CBFB-4986-80E4-8898EC6FD97A}"/>
              </a:ext>
            </a:extLst>
          </p:cNvPr>
          <p:cNvCxnSpPr>
            <a:cxnSpLocks/>
          </p:cNvCxnSpPr>
          <p:nvPr/>
        </p:nvCxnSpPr>
        <p:spPr>
          <a:xfrm>
            <a:off x="5122863" y="2384860"/>
            <a:ext cx="2268537" cy="140493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62">
            <a:extLst>
              <a:ext uri="{FF2B5EF4-FFF2-40B4-BE49-F238E27FC236}">
                <a16:creationId xmlns:a16="http://schemas.microsoft.com/office/drawing/2014/main" id="{0259C755-A9C3-4CEA-946F-8F1075546AF8}"/>
              </a:ext>
            </a:extLst>
          </p:cNvPr>
          <p:cNvCxnSpPr>
            <a:cxnSpLocks/>
          </p:cNvCxnSpPr>
          <p:nvPr/>
        </p:nvCxnSpPr>
        <p:spPr>
          <a:xfrm>
            <a:off x="5936457" y="5247807"/>
            <a:ext cx="1454943" cy="154538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21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29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hosp_acc</a:t>
            </a:r>
            <a:r>
              <a:rPr lang="en-US" altLang="ko-KR" dirty="0"/>
              <a:t>() : </a:t>
            </a:r>
            <a:r>
              <a:rPr lang="ko-KR" altLang="en-US" dirty="0"/>
              <a:t>병원 별 잔여백신 발생량 및 횟수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4A407-FE5A-498C-A5A7-048CE2493A1D}"/>
              </a:ext>
            </a:extLst>
          </p:cNvPr>
          <p:cNvSpPr txBox="1"/>
          <p:nvPr/>
        </p:nvSpPr>
        <p:spPr>
          <a:xfrm>
            <a:off x="227013" y="1295885"/>
            <a:ext cx="441973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acc_opt</a:t>
            </a:r>
            <a:r>
              <a:rPr lang="en-US" altLang="ko-KR" dirty="0"/>
              <a:t>() : </a:t>
            </a:r>
            <a:r>
              <a:rPr lang="ko-KR" altLang="en-US" dirty="0"/>
              <a:t>두 라디오 버튼의 옵션 종합 함수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2502D9-EAC6-4B8C-A578-3914F5D1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767960"/>
            <a:ext cx="2486025" cy="1495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75B568-E8A3-405D-8682-21C2050BC7EF}"/>
              </a:ext>
            </a:extLst>
          </p:cNvPr>
          <p:cNvSpPr txBox="1"/>
          <p:nvPr/>
        </p:nvSpPr>
        <p:spPr>
          <a:xfrm>
            <a:off x="227013" y="3322192"/>
            <a:ext cx="2125903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옵션에 맞게 시각화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1960F7-3223-42AA-AFCC-8624F8EA4BCD}"/>
              </a:ext>
            </a:extLst>
          </p:cNvPr>
          <p:cNvSpPr txBox="1"/>
          <p:nvPr/>
        </p:nvSpPr>
        <p:spPr>
          <a:xfrm>
            <a:off x="227013" y="3836542"/>
            <a:ext cx="342112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라디오 버튼 클릭 시 실행되는 함수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518997-3C41-4E13-80DA-E41E098B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4340881"/>
            <a:ext cx="2124075" cy="2000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0F44C8-DAB2-4829-A504-1A1BCD68E6F8}"/>
              </a:ext>
            </a:extLst>
          </p:cNvPr>
          <p:cNvSpPr txBox="1"/>
          <p:nvPr/>
        </p:nvSpPr>
        <p:spPr>
          <a:xfrm>
            <a:off x="227013" y="6416159"/>
            <a:ext cx="302358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선택된 </a:t>
            </a:r>
            <a:r>
              <a:rPr lang="en-US" altLang="ko-KR" dirty="0"/>
              <a:t>label</a:t>
            </a:r>
            <a:r>
              <a:rPr lang="ko-KR" altLang="en-US" dirty="0"/>
              <a:t>에 따라 옵션 설정</a:t>
            </a:r>
            <a:endParaRPr lang="en-US" altLang="ko-KR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7E4D18-A293-4BFB-BD06-7D66A76B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1863209"/>
            <a:ext cx="4038600" cy="13049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C063FD-DB50-42B3-9B2B-09227D7D5088}"/>
              </a:ext>
            </a:extLst>
          </p:cNvPr>
          <p:cNvSpPr txBox="1"/>
          <p:nvPr/>
        </p:nvSpPr>
        <p:spPr>
          <a:xfrm>
            <a:off x="5994574" y="3232775"/>
            <a:ext cx="253146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라디오 버튼에 함수 연결</a:t>
            </a:r>
            <a:endParaRPr lang="en-US" altLang="ko-KR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EDD6328-072D-404E-9444-25E66818D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0" r="89693" b="56796"/>
          <a:stretch/>
        </p:blipFill>
        <p:spPr>
          <a:xfrm>
            <a:off x="6334126" y="4417723"/>
            <a:ext cx="1578414" cy="18039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065FE6C-9B7B-4765-865E-CA4ED6AB6D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61691" r="89600" b="15889"/>
          <a:stretch/>
        </p:blipFill>
        <p:spPr>
          <a:xfrm>
            <a:off x="7779481" y="4340841"/>
            <a:ext cx="1578414" cy="1961931"/>
          </a:xfrm>
          <a:prstGeom prst="rect">
            <a:avLst/>
          </a:prstGeom>
        </p:spPr>
      </p:pic>
      <p:cxnSp>
        <p:nvCxnSpPr>
          <p:cNvPr id="30" name="직선 화살표 연결선 62">
            <a:extLst>
              <a:ext uri="{FF2B5EF4-FFF2-40B4-BE49-F238E27FC236}">
                <a16:creationId xmlns:a16="http://schemas.microsoft.com/office/drawing/2014/main" id="{85EBA6E5-B300-46B5-9F90-00E003863073}"/>
              </a:ext>
            </a:extLst>
          </p:cNvPr>
          <p:cNvCxnSpPr>
            <a:cxnSpLocks/>
          </p:cNvCxnSpPr>
          <p:nvPr/>
        </p:nvCxnSpPr>
        <p:spPr>
          <a:xfrm flipV="1">
            <a:off x="4646749" y="5184842"/>
            <a:ext cx="1754052" cy="8869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62">
            <a:extLst>
              <a:ext uri="{FF2B5EF4-FFF2-40B4-BE49-F238E27FC236}">
                <a16:creationId xmlns:a16="http://schemas.microsoft.com/office/drawing/2014/main" id="{D3F3D3C4-84BE-4EBE-B81C-D37972CC8D89}"/>
              </a:ext>
            </a:extLst>
          </p:cNvPr>
          <p:cNvCxnSpPr>
            <a:cxnSpLocks/>
          </p:cNvCxnSpPr>
          <p:nvPr/>
        </p:nvCxnSpPr>
        <p:spPr>
          <a:xfrm flipV="1">
            <a:off x="4464050" y="6020935"/>
            <a:ext cx="4061986" cy="216708"/>
          </a:xfrm>
          <a:prstGeom prst="bentConnector3">
            <a:avLst>
              <a:gd name="adj1" fmla="val 100025"/>
            </a:avLst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2D32A6-AFAB-4559-BA21-591ED43EF5EE}"/>
              </a:ext>
            </a:extLst>
          </p:cNvPr>
          <p:cNvSpPr txBox="1"/>
          <p:nvPr/>
        </p:nvSpPr>
        <p:spPr>
          <a:xfrm>
            <a:off x="2174700" y="5070601"/>
            <a:ext cx="2387192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기간</a:t>
            </a:r>
            <a:r>
              <a:rPr lang="en-US" altLang="ko-KR" sz="1000" dirty="0"/>
              <a:t>(</a:t>
            </a:r>
            <a:r>
              <a:rPr lang="ko-KR" altLang="en-US" sz="1000" dirty="0"/>
              <a:t>전체와 어제</a:t>
            </a:r>
            <a:r>
              <a:rPr lang="en-US" altLang="ko-KR" sz="1000" dirty="0"/>
              <a:t>)</a:t>
            </a:r>
            <a:r>
              <a:rPr lang="ko-KR" altLang="en-US" sz="1000" dirty="0"/>
              <a:t>을 선택하는 라디오 버튼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96A8B7-2A26-4DFA-8929-6D4DAE5B82AC}"/>
              </a:ext>
            </a:extLst>
          </p:cNvPr>
          <p:cNvSpPr txBox="1"/>
          <p:nvPr/>
        </p:nvSpPr>
        <p:spPr>
          <a:xfrm>
            <a:off x="2264410" y="6046541"/>
            <a:ext cx="212109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</a:t>
            </a:r>
            <a:r>
              <a:rPr lang="ko-KR" altLang="en-US" sz="1000" dirty="0"/>
              <a:t>포함 여부를 선택하는 라디오 버튼</a:t>
            </a:r>
          </a:p>
        </p:txBody>
      </p:sp>
    </p:spTree>
    <p:extLst>
      <p:ext uri="{BB962C8B-B14F-4D97-AF65-F5344CB8AC3E}">
        <p14:creationId xmlns:p14="http://schemas.microsoft.com/office/powerpoint/2010/main" val="58008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92B6065-B9F6-4789-A1A5-9EECECC4EB03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E5B031-E4D2-4BED-9ED0-C9A7D1CCFB0D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C9CE5B-1AC4-4C7D-BC9F-3F5BD117F4C6}"/>
                </a:ext>
              </a:extLst>
            </p:cNvPr>
            <p:cNvSpPr txBox="1"/>
            <p:nvPr/>
          </p:nvSpPr>
          <p:spPr>
            <a:xfrm>
              <a:off x="0" y="72509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INDEX</a:t>
              </a:r>
              <a:endParaRPr lang="ko-KR" altLang="en-US" dirty="0">
                <a:solidFill>
                  <a:srgbClr val="FDFEF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9AD003-A992-4AF1-8B09-10EBECC0D80F}"/>
              </a:ext>
            </a:extLst>
          </p:cNvPr>
          <p:cNvGrpSpPr/>
          <p:nvPr/>
        </p:nvGrpSpPr>
        <p:grpSpPr>
          <a:xfrm>
            <a:off x="2324100" y="1047749"/>
            <a:ext cx="7098539" cy="5419725"/>
            <a:chOff x="2228850" y="1047749"/>
            <a:chExt cx="7098539" cy="54197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68DBD6-EA13-4205-B458-568CB045A8C6}"/>
                </a:ext>
              </a:extLst>
            </p:cNvPr>
            <p:cNvSpPr txBox="1"/>
            <p:nvPr/>
          </p:nvSpPr>
          <p:spPr>
            <a:xfrm>
              <a:off x="2228850" y="3280557"/>
              <a:ext cx="23903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600" dirty="0">
                  <a:solidFill>
                    <a:srgbClr val="0F2839"/>
                  </a:solidFill>
                  <a:latin typeface="+mj-ea"/>
                  <a:ea typeface="+mj-ea"/>
                </a:rPr>
                <a:t>INDEX</a:t>
              </a:r>
              <a:endParaRPr lang="ko-KR" altLang="en-US" sz="5600" dirty="0">
                <a:solidFill>
                  <a:srgbClr val="0F2839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510FAE-772F-44DB-AE19-E73F668AB02C}"/>
                </a:ext>
              </a:extLst>
            </p:cNvPr>
            <p:cNvSpPr/>
            <p:nvPr/>
          </p:nvSpPr>
          <p:spPr>
            <a:xfrm>
              <a:off x="5400675" y="1047749"/>
              <a:ext cx="142876" cy="5419725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45590E-39FA-4940-AE42-4ED208D92635}"/>
                </a:ext>
              </a:extLst>
            </p:cNvPr>
            <p:cNvSpPr txBox="1"/>
            <p:nvPr/>
          </p:nvSpPr>
          <p:spPr>
            <a:xfrm>
              <a:off x="6648451" y="1499807"/>
              <a:ext cx="2678938" cy="40949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dirty="0"/>
                <a:t>01. </a:t>
              </a:r>
              <a:r>
                <a:rPr lang="ko-KR" altLang="en-US" dirty="0"/>
                <a:t>개요</a:t>
              </a:r>
              <a:endParaRPr lang="en-US" altLang="ko-KR" dirty="0"/>
            </a:p>
            <a:p>
              <a:pPr>
                <a:lnSpc>
                  <a:spcPct val="300000"/>
                </a:lnSpc>
              </a:pPr>
              <a:r>
                <a:rPr lang="en-US" altLang="ko-KR" dirty="0"/>
                <a:t>02. </a:t>
              </a:r>
              <a:r>
                <a:rPr lang="ko-KR" altLang="en-US" dirty="0"/>
                <a:t>기획 의도 및 주요 기능</a:t>
              </a:r>
              <a:endParaRPr lang="en-US" altLang="ko-KR" dirty="0"/>
            </a:p>
            <a:p>
              <a:pPr>
                <a:lnSpc>
                  <a:spcPct val="300000"/>
                </a:lnSpc>
              </a:pPr>
              <a:r>
                <a:rPr lang="en-US" altLang="ko-KR" dirty="0"/>
                <a:t>03. </a:t>
              </a:r>
              <a:r>
                <a:rPr lang="ko-KR" altLang="en-US" dirty="0"/>
                <a:t>프로그램 구성</a:t>
              </a:r>
              <a:endParaRPr lang="en-US" altLang="ko-KR" dirty="0"/>
            </a:p>
            <a:p>
              <a:pPr>
                <a:lnSpc>
                  <a:spcPct val="300000"/>
                </a:lnSpc>
              </a:pPr>
              <a:r>
                <a:rPr lang="en-US" altLang="ko-KR" dirty="0"/>
                <a:t>04. </a:t>
              </a:r>
              <a:r>
                <a:rPr lang="ko-KR" altLang="en-US" dirty="0"/>
                <a:t>담당 업무</a:t>
              </a:r>
              <a:endParaRPr lang="en-US" altLang="ko-KR" dirty="0"/>
            </a:p>
            <a:p>
              <a:pPr>
                <a:lnSpc>
                  <a:spcPct val="300000"/>
                </a:lnSpc>
              </a:pPr>
              <a:r>
                <a:rPr lang="en-US" altLang="ko-KR" dirty="0"/>
                <a:t>05. </a:t>
              </a:r>
              <a:r>
                <a:rPr lang="ko-KR" altLang="en-US" dirty="0"/>
                <a:t>후기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90742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459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acc_trend</a:t>
            </a:r>
            <a:r>
              <a:rPr lang="en-US" altLang="ko-KR" dirty="0"/>
              <a:t>() : </a:t>
            </a:r>
            <a:r>
              <a:rPr lang="ko-KR" altLang="en-US" dirty="0"/>
              <a:t>일별 잔여백신 발생 추이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03C791-D1C4-490F-879B-C4BC547C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251411"/>
            <a:ext cx="5150745" cy="2917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CC8296-3748-42BA-8751-B96B30A1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4769824"/>
            <a:ext cx="4906302" cy="1522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73DA10-ACB2-47B4-ABBF-F27B428395CF}"/>
              </a:ext>
            </a:extLst>
          </p:cNvPr>
          <p:cNvSpPr txBox="1"/>
          <p:nvPr/>
        </p:nvSpPr>
        <p:spPr>
          <a:xfrm>
            <a:off x="233389" y="4239641"/>
            <a:ext cx="50572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일별 전체</a:t>
            </a:r>
            <a:r>
              <a:rPr lang="en-US" altLang="ko-KR" dirty="0"/>
              <a:t>, AZ, </a:t>
            </a:r>
            <a:r>
              <a:rPr lang="ko-KR" altLang="en-US" dirty="0"/>
              <a:t>화이자</a:t>
            </a:r>
            <a:r>
              <a:rPr lang="en-US" altLang="ko-KR" dirty="0"/>
              <a:t>, </a:t>
            </a:r>
            <a:r>
              <a:rPr lang="ko-KR" altLang="en-US" dirty="0"/>
              <a:t>모더나 잔여백신 발생량 추출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FF3EB-B333-42DD-AEE5-0577FC171C96}"/>
              </a:ext>
            </a:extLst>
          </p:cNvPr>
          <p:cNvSpPr txBox="1"/>
          <p:nvPr/>
        </p:nvSpPr>
        <p:spPr>
          <a:xfrm>
            <a:off x="227013" y="6354033"/>
            <a:ext cx="177805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발생 추이 시각화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C51194-54C5-4092-A216-161CBA78B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20" y="1558285"/>
            <a:ext cx="5852172" cy="4389129"/>
          </a:xfrm>
          <a:prstGeom prst="rect">
            <a:avLst/>
          </a:prstGeom>
        </p:spPr>
      </p:pic>
      <p:cxnSp>
        <p:nvCxnSpPr>
          <p:cNvPr id="15" name="직선 화살표 연결선 62">
            <a:extLst>
              <a:ext uri="{FF2B5EF4-FFF2-40B4-BE49-F238E27FC236}">
                <a16:creationId xmlns:a16="http://schemas.microsoft.com/office/drawing/2014/main" id="{08F16E5C-FC5F-46DA-8FAB-A5D85703A3B4}"/>
              </a:ext>
            </a:extLst>
          </p:cNvPr>
          <p:cNvCxnSpPr>
            <a:cxnSpLocks/>
          </p:cNvCxnSpPr>
          <p:nvPr/>
        </p:nvCxnSpPr>
        <p:spPr>
          <a:xfrm flipV="1">
            <a:off x="4410198" y="5739897"/>
            <a:ext cx="1685802" cy="326558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8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vacc_time</a:t>
            </a:r>
            <a:r>
              <a:rPr lang="en-US" altLang="ko-KR" dirty="0"/>
              <a:t>() : </a:t>
            </a:r>
            <a:r>
              <a:rPr lang="ko-KR" altLang="en-US" dirty="0"/>
              <a:t>시간대별 잔여백신 발생량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EE2D3D-62F3-4E6C-8436-F0F5104A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328535"/>
            <a:ext cx="3686175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4418F2-0C7F-4A59-BDB3-8197F737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4297613"/>
            <a:ext cx="2924175" cy="1666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4A65BB-DBC0-4963-8F28-0E8940910005}"/>
              </a:ext>
            </a:extLst>
          </p:cNvPr>
          <p:cNvSpPr txBox="1"/>
          <p:nvPr/>
        </p:nvSpPr>
        <p:spPr>
          <a:xfrm>
            <a:off x="227013" y="3680425"/>
            <a:ext cx="321113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병원 별 잔여백신 발생 시간 추출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BB05C-D504-43A8-AE67-2F73B2CD71F1}"/>
              </a:ext>
            </a:extLst>
          </p:cNvPr>
          <p:cNvSpPr txBox="1"/>
          <p:nvPr/>
        </p:nvSpPr>
        <p:spPr>
          <a:xfrm>
            <a:off x="227013" y="6035676"/>
            <a:ext cx="433965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발생 시간을 확인하여 해당 시간대 횟수 증가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D7541-C2CA-4439-9F52-53E2BC1527BC}"/>
              </a:ext>
            </a:extLst>
          </p:cNvPr>
          <p:cNvSpPr txBox="1"/>
          <p:nvPr/>
        </p:nvSpPr>
        <p:spPr>
          <a:xfrm>
            <a:off x="2712480" y="1292323"/>
            <a:ext cx="58221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</a:t>
            </a:r>
            <a:r>
              <a:rPr lang="ko-KR" altLang="en-US" sz="1000" dirty="0"/>
              <a:t>포함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A351C-8D16-4C85-A3A7-5D8B3AC77A0A}"/>
              </a:ext>
            </a:extLst>
          </p:cNvPr>
          <p:cNvSpPr txBox="1"/>
          <p:nvPr/>
        </p:nvSpPr>
        <p:spPr>
          <a:xfrm>
            <a:off x="3003586" y="2500269"/>
            <a:ext cx="69442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</a:t>
            </a:r>
            <a:r>
              <a:rPr lang="ko-KR" altLang="en-US" sz="1000" dirty="0"/>
              <a:t>미포함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5E45C-BA0C-40FF-B9A5-1D893958FAC3}"/>
              </a:ext>
            </a:extLst>
          </p:cNvPr>
          <p:cNvSpPr txBox="1"/>
          <p:nvPr/>
        </p:nvSpPr>
        <p:spPr>
          <a:xfrm>
            <a:off x="2568977" y="4609298"/>
            <a:ext cx="120417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time = </a:t>
            </a:r>
            <a:r>
              <a:rPr lang="ko-KR" altLang="en-US" sz="1000" dirty="0"/>
              <a:t> </a:t>
            </a:r>
            <a:r>
              <a:rPr lang="en-US" altLang="ko-KR" sz="1000" dirty="0"/>
              <a:t>HH:MM:SS</a:t>
            </a:r>
            <a:endParaRPr lang="ko-KR" altLang="en-US" sz="1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09F4BB-A0E8-478F-A315-27235A70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469" y="1674927"/>
            <a:ext cx="4657725" cy="21431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06FCC9-767D-44F2-820F-937F7BC5E80E}"/>
              </a:ext>
            </a:extLst>
          </p:cNvPr>
          <p:cNvSpPr txBox="1"/>
          <p:nvPr/>
        </p:nvSpPr>
        <p:spPr>
          <a:xfrm>
            <a:off x="7265469" y="1163894"/>
            <a:ext cx="306475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func1() : AZ</a:t>
            </a:r>
            <a:r>
              <a:rPr lang="ko-KR" altLang="en-US" dirty="0"/>
              <a:t> 포함 시각화 함수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A955B-E1B9-4C1D-B8D3-FE818A6697B2}"/>
              </a:ext>
            </a:extLst>
          </p:cNvPr>
          <p:cNvSpPr txBox="1"/>
          <p:nvPr/>
        </p:nvSpPr>
        <p:spPr>
          <a:xfrm>
            <a:off x="9288833" y="2201928"/>
            <a:ext cx="2412840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func2() : AZ</a:t>
            </a:r>
            <a:r>
              <a:rPr lang="ko-KR" altLang="en-US" sz="1000" dirty="0"/>
              <a:t>미포함 함수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r>
              <a:rPr lang="en-US" altLang="ko-KR" sz="1000" dirty="0" err="1"/>
              <a:t>time_cnt</a:t>
            </a:r>
            <a:r>
              <a:rPr lang="ko-KR" altLang="en-US" sz="1000" dirty="0"/>
              <a:t>로 실행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8A0EEA-2994-4FE2-A7A9-6DA88C6C2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"/>
          <a:stretch/>
        </p:blipFill>
        <p:spPr>
          <a:xfrm>
            <a:off x="5618317" y="4049757"/>
            <a:ext cx="5686156" cy="2612571"/>
          </a:xfrm>
          <a:prstGeom prst="rect">
            <a:avLst/>
          </a:prstGeom>
        </p:spPr>
      </p:pic>
      <p:cxnSp>
        <p:nvCxnSpPr>
          <p:cNvPr id="26" name="직선 화살표 연결선 62">
            <a:extLst>
              <a:ext uri="{FF2B5EF4-FFF2-40B4-BE49-F238E27FC236}">
                <a16:creationId xmlns:a16="http://schemas.microsoft.com/office/drawing/2014/main" id="{F85F1FE9-BC3D-4CE1-A006-540BAFB15B85}"/>
              </a:ext>
            </a:extLst>
          </p:cNvPr>
          <p:cNvCxnSpPr>
            <a:cxnSpLocks/>
          </p:cNvCxnSpPr>
          <p:nvPr/>
        </p:nvCxnSpPr>
        <p:spPr>
          <a:xfrm>
            <a:off x="4852657" y="3614535"/>
            <a:ext cx="765660" cy="1437299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B3FA67E4-7831-441F-A411-084BDAEDD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162" y="1330471"/>
            <a:ext cx="2713717" cy="17469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1230448-87F8-4C79-AD3D-DA2444120815}"/>
              </a:ext>
            </a:extLst>
          </p:cNvPr>
          <p:cNvSpPr txBox="1"/>
          <p:nvPr/>
        </p:nvSpPr>
        <p:spPr>
          <a:xfrm>
            <a:off x="4232162" y="3148974"/>
            <a:ext cx="254217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AZ</a:t>
            </a:r>
            <a:r>
              <a:rPr lang="ko-KR" altLang="en-US" dirty="0"/>
              <a:t>포함 여부 라디오 버튼</a:t>
            </a:r>
            <a:endParaRPr lang="en-US" altLang="ko-KR" dirty="0"/>
          </a:p>
        </p:txBody>
      </p:sp>
      <p:cxnSp>
        <p:nvCxnSpPr>
          <p:cNvPr id="32" name="직선 화살표 연결선 62">
            <a:extLst>
              <a:ext uri="{FF2B5EF4-FFF2-40B4-BE49-F238E27FC236}">
                <a16:creationId xmlns:a16="http://schemas.microsoft.com/office/drawing/2014/main" id="{9FB81F75-4441-4F52-B0F7-B18949F77B00}"/>
              </a:ext>
            </a:extLst>
          </p:cNvPr>
          <p:cNvCxnSpPr>
            <a:cxnSpLocks/>
          </p:cNvCxnSpPr>
          <p:nvPr/>
        </p:nvCxnSpPr>
        <p:spPr>
          <a:xfrm flipH="1">
            <a:off x="9696262" y="3148974"/>
            <a:ext cx="633957" cy="1148639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58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time_hosp</a:t>
            </a:r>
            <a:r>
              <a:rPr lang="en-US" altLang="ko-KR" dirty="0"/>
              <a:t>() : </a:t>
            </a:r>
            <a:r>
              <a:rPr lang="ko-KR" altLang="en-US" dirty="0"/>
              <a:t>시간대별 잔여백신 발생 병원 및 횟수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00F33B-912A-408F-B973-647DC101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314766"/>
            <a:ext cx="4029075" cy="2314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50BAA-6CF1-4A56-9040-03FF950B6EB6}"/>
              </a:ext>
            </a:extLst>
          </p:cNvPr>
          <p:cNvSpPr txBox="1"/>
          <p:nvPr/>
        </p:nvSpPr>
        <p:spPr>
          <a:xfrm>
            <a:off x="227013" y="3680425"/>
            <a:ext cx="321113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병원 별 잔여백신 발생 시간 추출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190A6-CC7E-4F3C-B91B-BE22040419B5}"/>
              </a:ext>
            </a:extLst>
          </p:cNvPr>
          <p:cNvSpPr txBox="1"/>
          <p:nvPr/>
        </p:nvSpPr>
        <p:spPr>
          <a:xfrm>
            <a:off x="2993137" y="1907958"/>
            <a:ext cx="58221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</a:t>
            </a:r>
            <a:r>
              <a:rPr lang="ko-KR" altLang="en-US" sz="1000" dirty="0"/>
              <a:t>포함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8C51F-4D9E-4636-8430-98F03214EB7B}"/>
              </a:ext>
            </a:extLst>
          </p:cNvPr>
          <p:cNvSpPr txBox="1"/>
          <p:nvPr/>
        </p:nvSpPr>
        <p:spPr>
          <a:xfrm>
            <a:off x="3438148" y="3182779"/>
            <a:ext cx="69442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</a:t>
            </a:r>
            <a:r>
              <a:rPr lang="ko-KR" altLang="en-US" sz="1000" dirty="0"/>
              <a:t>미포함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246A22-BDAE-4C64-8DA2-702C0F360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4314212"/>
            <a:ext cx="2657475" cy="1362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288291-C605-4DDE-BA46-4C24AD3B40ED}"/>
              </a:ext>
            </a:extLst>
          </p:cNvPr>
          <p:cNvSpPr txBox="1"/>
          <p:nvPr/>
        </p:nvSpPr>
        <p:spPr>
          <a:xfrm>
            <a:off x="220493" y="5728917"/>
            <a:ext cx="268695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시간대에 병원과 횟수 분석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3BF87-1900-4ABB-85FB-66AA87079ED9}"/>
              </a:ext>
            </a:extLst>
          </p:cNvPr>
          <p:cNvSpPr txBox="1"/>
          <p:nvPr/>
        </p:nvSpPr>
        <p:spPr>
          <a:xfrm>
            <a:off x="2317953" y="4211212"/>
            <a:ext cx="2657475" cy="246221"/>
          </a:xfrm>
          <a:prstGeom prst="rect">
            <a:avLst/>
          </a:prstGeom>
          <a:solidFill>
            <a:srgbClr val="93BFD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리스트의 시간대 인덱스에 병원 </a:t>
            </a:r>
            <a:r>
              <a:rPr lang="ko-KR" altLang="en-US" sz="1000" dirty="0" err="1"/>
              <a:t>딕셔너리로</a:t>
            </a:r>
            <a:r>
              <a:rPr lang="ko-KR" altLang="en-US" sz="1000" dirty="0"/>
              <a:t> 저장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92EA60-A944-4E4F-B102-08A01BEBD883}"/>
              </a:ext>
            </a:extLst>
          </p:cNvPr>
          <p:cNvSpPr txBox="1"/>
          <p:nvPr/>
        </p:nvSpPr>
        <p:spPr>
          <a:xfrm>
            <a:off x="2746569" y="4836168"/>
            <a:ext cx="229902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딕셔너리에</a:t>
            </a:r>
            <a:r>
              <a:rPr lang="ko-KR" altLang="en-US" sz="1000" dirty="0"/>
              <a:t> 병원이 있으면 </a:t>
            </a:r>
            <a:r>
              <a:rPr lang="en-US" altLang="ko-KR" sz="1000" dirty="0"/>
              <a:t>value</a:t>
            </a:r>
            <a:r>
              <a:rPr lang="ko-KR" altLang="en-US" sz="1000" dirty="0"/>
              <a:t>값</a:t>
            </a:r>
            <a:r>
              <a:rPr lang="en-US" altLang="ko-KR" sz="1000" dirty="0"/>
              <a:t> 1</a:t>
            </a:r>
            <a:r>
              <a:rPr lang="ko-KR" altLang="en-US" sz="1000" dirty="0"/>
              <a:t>증가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720B4-B368-4D9F-B1E7-BFEB5330D6ED}"/>
              </a:ext>
            </a:extLst>
          </p:cNvPr>
          <p:cNvSpPr txBox="1"/>
          <p:nvPr/>
        </p:nvSpPr>
        <p:spPr>
          <a:xfrm>
            <a:off x="2782781" y="5306066"/>
            <a:ext cx="1967205" cy="400110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없으면 병원명을 </a:t>
            </a:r>
            <a:r>
              <a:rPr lang="en-US" altLang="ko-KR" sz="1000" dirty="0"/>
              <a:t>key, </a:t>
            </a:r>
          </a:p>
          <a:p>
            <a:r>
              <a:rPr lang="en-US" altLang="ko-KR" sz="1000" dirty="0"/>
              <a:t>1</a:t>
            </a:r>
            <a:r>
              <a:rPr lang="ko-KR" altLang="en-US" sz="1000" dirty="0"/>
              <a:t>회를 </a:t>
            </a:r>
            <a:r>
              <a:rPr lang="en-US" altLang="ko-KR" sz="1000" dirty="0"/>
              <a:t>value</a:t>
            </a:r>
            <a:r>
              <a:rPr lang="ko-KR" altLang="en-US" sz="1000" dirty="0"/>
              <a:t>로 하는 </a:t>
            </a:r>
            <a:r>
              <a:rPr lang="ko-KR" altLang="en-US" sz="1000" dirty="0" err="1"/>
              <a:t>딕셔너리</a:t>
            </a:r>
            <a:r>
              <a:rPr lang="ko-KR" altLang="en-US" sz="1000" dirty="0"/>
              <a:t> 추가</a:t>
            </a:r>
            <a:endParaRPr lang="en-US" altLang="ko-KR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F2BF5A-43D2-4405-B7EC-E7625B01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629" y="1314766"/>
            <a:ext cx="5886450" cy="3133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EBB1F4-7421-4AD3-BC4F-7028C09B4544}"/>
              </a:ext>
            </a:extLst>
          </p:cNvPr>
          <p:cNvSpPr txBox="1"/>
          <p:nvPr/>
        </p:nvSpPr>
        <p:spPr>
          <a:xfrm>
            <a:off x="5810895" y="4499413"/>
            <a:ext cx="3156633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시각화 하기 위해 리스트에 저장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6BE76-4432-448F-84BA-B15CFB7FC204}"/>
              </a:ext>
            </a:extLst>
          </p:cNvPr>
          <p:cNvSpPr txBox="1"/>
          <p:nvPr/>
        </p:nvSpPr>
        <p:spPr>
          <a:xfrm>
            <a:off x="9303337" y="1191655"/>
            <a:ext cx="257634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발생 횟수가 많은 병원부터 내림차순으로 정렬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80CB7-202C-43B5-ABAE-EE29109A42B4}"/>
              </a:ext>
            </a:extLst>
          </p:cNvPr>
          <p:cNvSpPr txBox="1"/>
          <p:nvPr/>
        </p:nvSpPr>
        <p:spPr>
          <a:xfrm>
            <a:off x="9135059" y="2681573"/>
            <a:ext cx="1963999" cy="400110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{</a:t>
            </a:r>
            <a:r>
              <a:rPr lang="ko-KR" altLang="en-US" sz="1000" dirty="0" err="1"/>
              <a:t>병원명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횟수</a:t>
            </a:r>
            <a:r>
              <a:rPr lang="en-US" altLang="ko-KR" sz="1000" dirty="0"/>
              <a:t>}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딕셔너리를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병원 리스트와 횟수 리스트로 분리</a:t>
            </a:r>
          </a:p>
        </p:txBody>
      </p:sp>
    </p:spTree>
    <p:extLst>
      <p:ext uri="{BB962C8B-B14F-4D97-AF65-F5344CB8AC3E}">
        <p14:creationId xmlns:p14="http://schemas.microsoft.com/office/powerpoint/2010/main" val="200997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time_hosp</a:t>
            </a:r>
            <a:r>
              <a:rPr lang="en-US" altLang="ko-KR" dirty="0"/>
              <a:t>() : </a:t>
            </a:r>
            <a:r>
              <a:rPr lang="ko-KR" altLang="en-US" dirty="0"/>
              <a:t>시간대별 잔여백신 발생 병원 및 횟수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78554-EA37-42B9-8591-B58CB194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795515"/>
            <a:ext cx="5334000" cy="3448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5D52B-5416-4D1F-A47E-E6E4292E3AB3}"/>
              </a:ext>
            </a:extLst>
          </p:cNvPr>
          <p:cNvSpPr txBox="1"/>
          <p:nvPr/>
        </p:nvSpPr>
        <p:spPr>
          <a:xfrm>
            <a:off x="227013" y="1295885"/>
            <a:ext cx="320312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func</a:t>
            </a:r>
            <a:r>
              <a:rPr lang="en-US" altLang="ko-KR" dirty="0"/>
              <a:t>(t, </a:t>
            </a:r>
            <a:r>
              <a:rPr lang="en-US" altLang="ko-KR" dirty="0" err="1"/>
              <a:t>hosp</a:t>
            </a:r>
            <a:r>
              <a:rPr lang="en-US" altLang="ko-KR" dirty="0"/>
              <a:t>, </a:t>
            </a:r>
            <a:r>
              <a:rPr lang="en-US" altLang="ko-KR" dirty="0" err="1"/>
              <a:t>cnt</a:t>
            </a:r>
            <a:r>
              <a:rPr lang="en-US" altLang="ko-KR" dirty="0"/>
              <a:t>) : </a:t>
            </a:r>
            <a:r>
              <a:rPr lang="ko-KR" altLang="en-US" dirty="0"/>
              <a:t>시각화 함수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735E3-7E6D-4FCC-B514-4A6233279DC8}"/>
              </a:ext>
            </a:extLst>
          </p:cNvPr>
          <p:cNvSpPr txBox="1"/>
          <p:nvPr/>
        </p:nvSpPr>
        <p:spPr>
          <a:xfrm>
            <a:off x="227013" y="5306937"/>
            <a:ext cx="432362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병원 리스트와 횟수 리스트</a:t>
            </a:r>
            <a:r>
              <a:rPr lang="en-US" altLang="ko-KR" dirty="0"/>
              <a:t>, </a:t>
            </a:r>
            <a:r>
              <a:rPr lang="ko-KR" altLang="en-US" dirty="0"/>
              <a:t>시간대로 시각화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EF794-D54A-4F3F-B0E2-5ECB42BF5C77}"/>
              </a:ext>
            </a:extLst>
          </p:cNvPr>
          <p:cNvSpPr txBox="1"/>
          <p:nvPr/>
        </p:nvSpPr>
        <p:spPr>
          <a:xfrm>
            <a:off x="4062837" y="2838747"/>
            <a:ext cx="180209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데이터가 존재하는 경우 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0EF2A-6B02-4CD6-9AC6-A25D91E56093}"/>
              </a:ext>
            </a:extLst>
          </p:cNvPr>
          <p:cNvSpPr txBox="1"/>
          <p:nvPr/>
        </p:nvSpPr>
        <p:spPr>
          <a:xfrm>
            <a:off x="2868600" y="4360351"/>
            <a:ext cx="2996333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데이터가 존재하지 않는 경우 결과가 없다는 문구 표시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F045CB-BA86-4D31-84F5-E6201680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0878"/>
            <a:ext cx="4813614" cy="27037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432395-647C-4FA0-835C-23209DC036DF}"/>
              </a:ext>
            </a:extLst>
          </p:cNvPr>
          <p:cNvSpPr txBox="1"/>
          <p:nvPr/>
        </p:nvSpPr>
        <p:spPr>
          <a:xfrm>
            <a:off x="6096000" y="3942256"/>
            <a:ext cx="3156633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라디오 버튼에 시각화 함수 연결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4E034E-F464-48FC-8741-E1DA816538B7}"/>
              </a:ext>
            </a:extLst>
          </p:cNvPr>
          <p:cNvSpPr txBox="1"/>
          <p:nvPr/>
        </p:nvSpPr>
        <p:spPr>
          <a:xfrm>
            <a:off x="7935773" y="3305889"/>
            <a:ext cx="1731564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</a:t>
            </a:r>
            <a:r>
              <a:rPr lang="ko-KR" altLang="en-US" sz="1000" dirty="0"/>
              <a:t>포함 여부 선택 라디오버튼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D74C4A-5AC1-43A9-B088-2B9A51B77945}"/>
              </a:ext>
            </a:extLst>
          </p:cNvPr>
          <p:cNvSpPr txBox="1"/>
          <p:nvPr/>
        </p:nvSpPr>
        <p:spPr>
          <a:xfrm>
            <a:off x="7935773" y="2536250"/>
            <a:ext cx="1412566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시간대 선택 라디오버튼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07E8D4-2F7C-48C0-9B40-9E687EF15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"/>
          <a:stretch/>
        </p:blipFill>
        <p:spPr>
          <a:xfrm>
            <a:off x="6157036" y="4388047"/>
            <a:ext cx="6029229" cy="2445670"/>
          </a:xfrm>
          <a:prstGeom prst="rect">
            <a:avLst/>
          </a:prstGeom>
        </p:spPr>
      </p:pic>
      <p:cxnSp>
        <p:nvCxnSpPr>
          <p:cNvPr id="21" name="직선 화살표 연결선 62">
            <a:extLst>
              <a:ext uri="{FF2B5EF4-FFF2-40B4-BE49-F238E27FC236}">
                <a16:creationId xmlns:a16="http://schemas.microsoft.com/office/drawing/2014/main" id="{9CA1923C-7E3E-46D4-B1EC-99448EA4ED29}"/>
              </a:ext>
            </a:extLst>
          </p:cNvPr>
          <p:cNvCxnSpPr>
            <a:cxnSpLocks/>
          </p:cNvCxnSpPr>
          <p:nvPr/>
        </p:nvCxnSpPr>
        <p:spPr>
          <a:xfrm>
            <a:off x="4525569" y="5071682"/>
            <a:ext cx="1556849" cy="839841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133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show_hosp</a:t>
            </a:r>
            <a:r>
              <a:rPr lang="en-US" altLang="ko-KR" dirty="0"/>
              <a:t>() : </a:t>
            </a:r>
            <a:r>
              <a:rPr lang="ko-KR" altLang="en-US" dirty="0"/>
              <a:t>사용자 위치 주변 병원 정보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064A2C-0308-4FAA-AEB5-23A517AA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68" y="2086335"/>
            <a:ext cx="4152900" cy="325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D8C85E-6B2F-4B93-8E6D-68C020E54E77}"/>
              </a:ext>
            </a:extLst>
          </p:cNvPr>
          <p:cNvSpPr txBox="1"/>
          <p:nvPr/>
        </p:nvSpPr>
        <p:spPr>
          <a:xfrm>
            <a:off x="1260968" y="5409256"/>
            <a:ext cx="409118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병원 데이터 추출 및 데이터 프레임에 저장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49CF7-54CA-4359-8295-4B3A451F1070}"/>
              </a:ext>
            </a:extLst>
          </p:cNvPr>
          <p:cNvSpPr txBox="1"/>
          <p:nvPr/>
        </p:nvSpPr>
        <p:spPr>
          <a:xfrm>
            <a:off x="3701168" y="2501898"/>
            <a:ext cx="1436612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병원 명</a:t>
            </a:r>
            <a:r>
              <a:rPr lang="en-US" altLang="ko-KR" sz="1000" dirty="0"/>
              <a:t>, </a:t>
            </a:r>
            <a:r>
              <a:rPr lang="ko-KR" altLang="en-US" sz="1000" dirty="0"/>
              <a:t>거리</a:t>
            </a:r>
            <a:r>
              <a:rPr lang="en-US" altLang="ko-KR" sz="1000" dirty="0"/>
              <a:t>, </a:t>
            </a:r>
            <a:r>
              <a:rPr lang="ko-KR" altLang="en-US" sz="1000" dirty="0"/>
              <a:t>주소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7B292-56F5-4235-8E57-C32680AA3A33}"/>
              </a:ext>
            </a:extLst>
          </p:cNvPr>
          <p:cNvSpPr txBox="1"/>
          <p:nvPr/>
        </p:nvSpPr>
        <p:spPr>
          <a:xfrm>
            <a:off x="3701168" y="3642248"/>
            <a:ext cx="1762021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병원 별 누적 백신 발생량 추출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95B37-6CC7-4421-AFB1-0D2E7B27652C}"/>
              </a:ext>
            </a:extLst>
          </p:cNvPr>
          <p:cNvSpPr txBox="1"/>
          <p:nvPr/>
        </p:nvSpPr>
        <p:spPr>
          <a:xfrm>
            <a:off x="3977256" y="4764055"/>
            <a:ext cx="129554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프레임에 저장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293B5B-D53F-46A6-831F-BC507A46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364" y="2086335"/>
            <a:ext cx="3169140" cy="23281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F0C9E5-6256-4090-B18B-0A6C4284FEAD}"/>
              </a:ext>
            </a:extLst>
          </p:cNvPr>
          <p:cNvSpPr txBox="1"/>
          <p:nvPr/>
        </p:nvSpPr>
        <p:spPr>
          <a:xfrm>
            <a:off x="7465364" y="4480347"/>
            <a:ext cx="2997937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개의 데이터 프레임으로 분할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572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1637A7-A3DC-46FC-B118-69EB133E73D2}"/>
              </a:ext>
            </a:extLst>
          </p:cNvPr>
          <p:cNvSpPr txBox="1"/>
          <p:nvPr/>
        </p:nvSpPr>
        <p:spPr>
          <a:xfrm>
            <a:off x="143934" y="637658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7971B-53DD-4A33-AE1F-6E2EB5AF2704}"/>
              </a:ext>
            </a:extLst>
          </p:cNvPr>
          <p:cNvSpPr txBox="1"/>
          <p:nvPr/>
        </p:nvSpPr>
        <p:spPr>
          <a:xfrm>
            <a:off x="1962060" y="791546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show_hosp</a:t>
            </a:r>
            <a:r>
              <a:rPr lang="en-US" altLang="ko-KR" dirty="0"/>
              <a:t>() : </a:t>
            </a:r>
            <a:r>
              <a:rPr lang="ko-KR" altLang="en-US" dirty="0"/>
              <a:t>사용자 위치 주변 병원 정보 시각화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784E3A-D92D-4213-88BF-92648E8A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459517"/>
            <a:ext cx="3333750" cy="1047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9B300F-DF91-4B29-8CE6-ECE5A7873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565717"/>
            <a:ext cx="2247900" cy="495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DA0B22-6E49-49A1-9A2C-B70970FCE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875"/>
          <a:stretch/>
        </p:blipFill>
        <p:spPr>
          <a:xfrm>
            <a:off x="227013" y="4381336"/>
            <a:ext cx="3781425" cy="11571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A98894-82FA-4DC1-B61F-A0854CE42693}"/>
              </a:ext>
            </a:extLst>
          </p:cNvPr>
          <p:cNvSpPr txBox="1"/>
          <p:nvPr/>
        </p:nvSpPr>
        <p:spPr>
          <a:xfrm>
            <a:off x="227013" y="3124868"/>
            <a:ext cx="1704313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테이블로 시각화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BD2A2-38DE-4FCF-AF34-D73360BDFED3}"/>
              </a:ext>
            </a:extLst>
          </p:cNvPr>
          <p:cNvSpPr txBox="1"/>
          <p:nvPr/>
        </p:nvSpPr>
        <p:spPr>
          <a:xfrm>
            <a:off x="227013" y="5606160"/>
            <a:ext cx="265329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라디오 버튼에 연결할 기능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9E49D0-2E2A-46C9-A7BA-7AB9314E6729}"/>
              </a:ext>
            </a:extLst>
          </p:cNvPr>
          <p:cNvSpPr txBox="1"/>
          <p:nvPr/>
        </p:nvSpPr>
        <p:spPr>
          <a:xfrm>
            <a:off x="2474913" y="2351981"/>
            <a:ext cx="2313454" cy="400110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첫번째 테이블의 구성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같은 방식으로 네번째 테이블까지 시각화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32E52-B19C-41F5-933E-60972A09A1D6}"/>
              </a:ext>
            </a:extLst>
          </p:cNvPr>
          <p:cNvSpPr txBox="1"/>
          <p:nvPr/>
        </p:nvSpPr>
        <p:spPr>
          <a:xfrm>
            <a:off x="2309276" y="4567151"/>
            <a:ext cx="2324675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idx</a:t>
            </a:r>
            <a:r>
              <a:rPr lang="ko-KR" altLang="en-US" sz="1000" dirty="0"/>
              <a:t>에 따라 화면에 표시하는 테이블 변경 </a:t>
            </a:r>
          </a:p>
        </p:txBody>
      </p:sp>
      <p:pic>
        <p:nvPicPr>
          <p:cNvPr id="31" name="그림 30" descr="테이블이(가) 표시된 사진&#10;&#10;자동 생성된 설명">
            <a:extLst>
              <a:ext uri="{FF2B5EF4-FFF2-40B4-BE49-F238E27FC236}">
                <a16:creationId xmlns:a16="http://schemas.microsoft.com/office/drawing/2014/main" id="{6EE908B4-0617-4B0C-AE12-86993ECE5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54" y="1756745"/>
            <a:ext cx="6339733" cy="2113244"/>
          </a:xfrm>
          <a:prstGeom prst="rect">
            <a:avLst/>
          </a:prstGeom>
        </p:spPr>
      </p:pic>
      <p:pic>
        <p:nvPicPr>
          <p:cNvPr id="33" name="그림 32" descr="테이블이(가) 표시된 사진&#10;&#10;자동 생성된 설명">
            <a:extLst>
              <a:ext uri="{FF2B5EF4-FFF2-40B4-BE49-F238E27FC236}">
                <a16:creationId xmlns:a16="http://schemas.microsoft.com/office/drawing/2014/main" id="{0C6703AB-3FF9-429E-BE89-27F24892E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53" y="4267381"/>
            <a:ext cx="6339734" cy="211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06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0 5 . </a:t>
              </a:r>
              <a:r>
                <a:rPr lang="ko-KR" altLang="en-US" dirty="0">
                  <a:solidFill>
                    <a:srgbClr val="FDFEFE"/>
                  </a:solidFill>
                </a:rPr>
                <a:t>후 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06A3CF-A24F-4B18-8FCD-E9E5DA35BB1E}"/>
              </a:ext>
            </a:extLst>
          </p:cNvPr>
          <p:cNvSpPr txBox="1"/>
          <p:nvPr/>
        </p:nvSpPr>
        <p:spPr>
          <a:xfrm>
            <a:off x="297189" y="4248202"/>
            <a:ext cx="5206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F2839"/>
                </a:solidFill>
                <a:latin typeface="+mj-ea"/>
                <a:ea typeface="+mj-ea"/>
              </a:rPr>
              <a:t>“</a:t>
            </a:r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아는 만큼 활용할 수 있는 파이썬</a:t>
            </a:r>
            <a:r>
              <a:rPr lang="en-US" altLang="ko-KR" sz="2800" dirty="0">
                <a:solidFill>
                  <a:srgbClr val="0F2839"/>
                </a:solidFill>
                <a:latin typeface="+mj-ea"/>
                <a:ea typeface="+mj-ea"/>
              </a:rPr>
              <a:t>!”</a:t>
            </a:r>
            <a:endParaRPr lang="ko-KR" altLang="en-US" sz="2800" dirty="0">
              <a:solidFill>
                <a:srgbClr val="0F2839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D73CA-5B0E-4AFA-A278-4614FE2ED578}"/>
              </a:ext>
            </a:extLst>
          </p:cNvPr>
          <p:cNvSpPr txBox="1"/>
          <p:nvPr/>
        </p:nvSpPr>
        <p:spPr>
          <a:xfrm>
            <a:off x="297188" y="4833902"/>
            <a:ext cx="1152228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저에게 </a:t>
            </a:r>
            <a:r>
              <a:rPr lang="ko-KR" altLang="en-US" sz="1400" dirty="0" err="1"/>
              <a:t>파이썬이란</a:t>
            </a:r>
            <a:r>
              <a:rPr lang="en-US" altLang="ko-KR" sz="1400" dirty="0"/>
              <a:t>, </a:t>
            </a:r>
            <a:r>
              <a:rPr lang="ko-KR" altLang="en-US" sz="1400" dirty="0"/>
              <a:t>학부 </a:t>
            </a:r>
            <a:r>
              <a:rPr lang="en-US" altLang="ko-KR" sz="1400" dirty="0"/>
              <a:t>1</a:t>
            </a:r>
            <a:r>
              <a:rPr lang="ko-KR" altLang="en-US" sz="1400" dirty="0"/>
              <a:t>학년 때 프로그래밍 기초를 다지기 위해 살짝 배웠던 간단하고 쉽기만 한 언어였습니다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그러나 이번 프로젝트를 진행하며 </a:t>
            </a:r>
            <a:r>
              <a:rPr lang="ko-KR" altLang="en-US" sz="1400" dirty="0" err="1"/>
              <a:t>파이썬의</a:t>
            </a:r>
            <a:r>
              <a:rPr lang="ko-KR" altLang="en-US" sz="1400" dirty="0"/>
              <a:t> 무궁무진함을 알게 되었습니다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프로젝트를 진행하면서 가장 많이 했던 생각은 </a:t>
            </a:r>
            <a:r>
              <a:rPr lang="en-US" altLang="ko-KR" sz="1400" dirty="0"/>
              <a:t>‘</a:t>
            </a:r>
            <a:r>
              <a:rPr lang="ko-KR" altLang="en-US" sz="1400" dirty="0"/>
              <a:t>어</a:t>
            </a:r>
            <a:r>
              <a:rPr lang="en-US" altLang="ko-KR" sz="1400" dirty="0"/>
              <a:t>?</a:t>
            </a:r>
            <a:r>
              <a:rPr lang="ko-KR" altLang="en-US" sz="1400" dirty="0"/>
              <a:t>이게 되네</a:t>
            </a:r>
            <a:r>
              <a:rPr lang="en-US" altLang="ko-KR" sz="1400" dirty="0"/>
              <a:t>?’</a:t>
            </a:r>
            <a:r>
              <a:rPr lang="ko-KR" altLang="en-US" sz="1400" dirty="0"/>
              <a:t>였습니다</a:t>
            </a:r>
            <a:r>
              <a:rPr lang="en-US" altLang="ko-KR" sz="1400" dirty="0"/>
              <a:t>. matplotlib</a:t>
            </a:r>
            <a:r>
              <a:rPr lang="ko-KR" altLang="en-US" sz="1400" dirty="0"/>
              <a:t>로 시각화를 하고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sqlite</a:t>
            </a:r>
            <a:r>
              <a:rPr lang="ko-KR" altLang="en-US" sz="1400" dirty="0"/>
              <a:t>로 데이터베이스를 구성할 수 있다는 것은 알고 시작했지만</a:t>
            </a:r>
            <a:r>
              <a:rPr lang="en-US" altLang="ko-KR" sz="1400" dirty="0"/>
              <a:t> </a:t>
            </a:r>
            <a:r>
              <a:rPr lang="ko-KR" altLang="en-US" sz="1400" dirty="0"/>
              <a:t>다른 구현 내용들에 대해서는 막연한 계획 뿐이었습니다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그러나 알아볼수록 </a:t>
            </a:r>
            <a:r>
              <a:rPr lang="ko-KR" altLang="en-US" sz="1400" dirty="0" err="1"/>
              <a:t>파이썬으로는</a:t>
            </a:r>
            <a:r>
              <a:rPr lang="ko-KR" altLang="en-US" sz="1400" dirty="0"/>
              <a:t> 계획했던 것들이 모두 가능하겠다는 생각이 들었습니다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</a:t>
            </a:r>
            <a:r>
              <a:rPr lang="en-US" altLang="ko-KR" sz="1400" dirty="0"/>
              <a:t>pyqt5</a:t>
            </a:r>
            <a:r>
              <a:rPr lang="ko-KR" altLang="en-US" sz="1400" dirty="0"/>
              <a:t>로 </a:t>
            </a:r>
            <a:r>
              <a:rPr lang="en-US" altLang="ko-KR" sz="1400" dirty="0"/>
              <a:t>UI</a:t>
            </a:r>
            <a:r>
              <a:rPr lang="ko-KR" altLang="en-US" sz="1400" dirty="0"/>
              <a:t>를 구성할 수도 있었고</a:t>
            </a:r>
            <a:r>
              <a:rPr lang="en-US" altLang="ko-KR" sz="1400" dirty="0"/>
              <a:t>, selenium</a:t>
            </a:r>
            <a:r>
              <a:rPr lang="ko-KR" altLang="en-US" sz="1400" dirty="0"/>
              <a:t>으로 웹을 구동할 수도 있었습니다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pyautogui</a:t>
            </a:r>
            <a:r>
              <a:rPr lang="ko-KR" altLang="en-US" sz="1400" dirty="0"/>
              <a:t>를 통해 자동 클릭을 구현할 수도 있었으며</a:t>
            </a:r>
            <a:r>
              <a:rPr lang="en-US" altLang="ko-KR" sz="1400" dirty="0"/>
              <a:t>, Beautiful</a:t>
            </a:r>
            <a:r>
              <a:rPr lang="ko-KR" altLang="en-US" sz="1400" dirty="0"/>
              <a:t> </a:t>
            </a:r>
            <a:r>
              <a:rPr lang="en-US" altLang="ko-KR" sz="1400" dirty="0"/>
              <a:t>Soup</a:t>
            </a:r>
            <a:r>
              <a:rPr lang="ko-KR" altLang="en-US" sz="1400" dirty="0"/>
              <a:t>로 </a:t>
            </a:r>
            <a:r>
              <a:rPr lang="en-US" altLang="ko-KR" sz="1400" dirty="0"/>
              <a:t>html</a:t>
            </a:r>
            <a:r>
              <a:rPr lang="ko-KR" altLang="en-US" sz="1400" dirty="0"/>
              <a:t>을 분석할 수도 있었습니다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더 중요한 것은 그 모든 것들이 제가 원하는 대로 구현되었다는 점입니다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파이썬을</a:t>
            </a:r>
            <a:r>
              <a:rPr lang="ko-KR" altLang="en-US" sz="1400" dirty="0"/>
              <a:t> 그저 쉬운 언어라고 생각했던 것은 그동안 제가 그만큼 </a:t>
            </a:r>
            <a:r>
              <a:rPr lang="ko-KR" altLang="en-US" sz="1400" dirty="0" err="1"/>
              <a:t>파이썬을</a:t>
            </a:r>
            <a:r>
              <a:rPr lang="ko-KR" altLang="en-US" sz="1400" dirty="0"/>
              <a:t> 얕게 알고 있었기 때문인 것도 같습니다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이번 프로젝트를 통해서 </a:t>
            </a:r>
            <a:r>
              <a:rPr lang="ko-KR" altLang="en-US" sz="1400" dirty="0" err="1"/>
              <a:t>파이썬의</a:t>
            </a:r>
            <a:r>
              <a:rPr lang="ko-KR" altLang="en-US" sz="1400" dirty="0"/>
              <a:t> 다양한 라이브러리들을 알고 사용할 수 있게 되어 좋은 기회였습니다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7ED25-F2BA-47F0-8A12-A6950AD07955}"/>
              </a:ext>
            </a:extLst>
          </p:cNvPr>
          <p:cNvSpPr txBox="1"/>
          <p:nvPr/>
        </p:nvSpPr>
        <p:spPr>
          <a:xfrm>
            <a:off x="297188" y="892674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F2839"/>
                </a:solidFill>
                <a:latin typeface="+mj-ea"/>
                <a:ea typeface="+mj-ea"/>
              </a:rPr>
              <a:t>“</a:t>
            </a:r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프로젝트를 마치며</a:t>
            </a:r>
            <a:r>
              <a:rPr lang="en-US" altLang="ko-KR" sz="2800" dirty="0">
                <a:solidFill>
                  <a:srgbClr val="0F2839"/>
                </a:solidFill>
                <a:latin typeface="+mj-ea"/>
                <a:ea typeface="+mj-ea"/>
              </a:rPr>
              <a:t>”</a:t>
            </a:r>
            <a:endParaRPr lang="ko-KR" altLang="en-US" sz="2800" dirty="0">
              <a:solidFill>
                <a:srgbClr val="0F2839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1577F-07D8-4151-A523-7AA3DF3FA1FB}"/>
              </a:ext>
            </a:extLst>
          </p:cNvPr>
          <p:cNvSpPr txBox="1"/>
          <p:nvPr/>
        </p:nvSpPr>
        <p:spPr>
          <a:xfrm>
            <a:off x="297187" y="1478374"/>
            <a:ext cx="115222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이번 프로젝트는 데이터 산업인력 양성교육을 함께 들은 교육생들과 진행한 약 </a:t>
            </a:r>
            <a:r>
              <a:rPr lang="en-US" altLang="ko-KR" sz="1400" dirty="0"/>
              <a:t>2</a:t>
            </a:r>
            <a:r>
              <a:rPr lang="ko-KR" altLang="en-US" sz="1400" dirty="0"/>
              <a:t>주 가량의 프로젝트였습니다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다른 조들은 다 </a:t>
            </a:r>
            <a:r>
              <a:rPr lang="en-US" altLang="ko-KR" sz="1400" dirty="0"/>
              <a:t>4</a:t>
            </a:r>
            <a:r>
              <a:rPr lang="ko-KR" altLang="en-US" sz="1400" dirty="0"/>
              <a:t>명으로 팀이 구성되었으나 프로젝트가 제대로 시작되기도 전에 한명이 팀을 떠나면서 많이 불안하기도 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팀의 유일한 전공자이자 팀장을 맡으며 부담감을 느끼기도 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그러나 오히려 팀원들이 너무나 맡은 역할을 잘 해 주었기에</a:t>
            </a:r>
            <a:r>
              <a:rPr lang="en-US" altLang="ko-KR" sz="1400" dirty="0"/>
              <a:t>,</a:t>
            </a:r>
            <a:r>
              <a:rPr lang="ko-KR" altLang="en-US" sz="1400" dirty="0"/>
              <a:t> 그리고 너무나 의사소통이 잘 되는 팀원들이었기에 프로젝트를 잘 끝마칠 수 있었습니다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프로젝트를 진행하면서 가장 크게 배운 점은 구체적인 계획과 일정관리의 중요성입니다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물론 </a:t>
            </a:r>
            <a:r>
              <a:rPr lang="en-US" altLang="ko-KR" sz="1400" dirty="0"/>
              <a:t>2</a:t>
            </a:r>
            <a:r>
              <a:rPr lang="ko-KR" altLang="en-US" sz="1400" dirty="0"/>
              <a:t>주라는 시간이 많이 촉박했던 것도 사실이지만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기간이 짧았던 만큼 더 제대로 계획을 </a:t>
            </a:r>
            <a:r>
              <a:rPr lang="ko-KR" altLang="en-US" sz="1400" dirty="0" err="1"/>
              <a:t>세웠어야</a:t>
            </a:r>
            <a:r>
              <a:rPr lang="ko-KR" altLang="en-US" sz="1400" dirty="0"/>
              <a:t> 했던 것 같습니다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완성도 높은 프로그램을 구현하려고 하다 보니</a:t>
            </a:r>
            <a:r>
              <a:rPr lang="en-US" altLang="ko-KR" sz="1400" dirty="0"/>
              <a:t>, </a:t>
            </a:r>
            <a:r>
              <a:rPr lang="ko-KR" altLang="en-US" sz="1400" dirty="0"/>
              <a:t>앞부분에서 시간을 너무 소모하여 </a:t>
            </a:r>
            <a:r>
              <a:rPr lang="en-US" altLang="ko-KR" sz="1400" dirty="0"/>
              <a:t>UI</a:t>
            </a:r>
            <a:r>
              <a:rPr lang="ko-KR" altLang="en-US" sz="1400" dirty="0"/>
              <a:t>로 동작하도록 통합하고</a:t>
            </a:r>
            <a:r>
              <a:rPr lang="en-US" altLang="ko-KR" sz="1400" dirty="0"/>
              <a:t> </a:t>
            </a:r>
            <a:r>
              <a:rPr lang="ko-KR" altLang="en-US" sz="1400" dirty="0"/>
              <a:t>실행파일로 빌드하는 과정에 약 하루의 시간밖에 사용하지 못했습니다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구체적인 계획을 통해 일정관리를 체계적으로 했다면 통합과 빌드 과정에 좀 더 많은 시간을 사용할 수 있지 않았을까 하는 아쉬움이 남습니다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비록 약간의 아쉬움은 남았지만 이번 프로젝트를 바탕으로 앞으로 진행할 다른 프로젝트는 같은 실수를 반복하지 않을 수 있을 것 같습니다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그리고 협업과 </a:t>
            </a:r>
            <a:r>
              <a:rPr lang="en-US" altLang="ko-KR" sz="1400" dirty="0"/>
              <a:t>PM</a:t>
            </a:r>
            <a:r>
              <a:rPr lang="ko-KR" altLang="en-US" sz="1400" dirty="0"/>
              <a:t>이라는 역할에 대해서도 경험해 볼 수 있었던 좋은 기회였습니다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비전공자인 팀원들과 함께 하다 보니 </a:t>
            </a:r>
            <a:r>
              <a:rPr lang="en-US" altLang="ko-KR" sz="1400" dirty="0"/>
              <a:t>PM</a:t>
            </a:r>
            <a:r>
              <a:rPr lang="ko-KR" altLang="en-US" sz="1400" dirty="0"/>
              <a:t>의 역할을 더 깊게 체험해 볼 수 있었습니다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단순히 본인의 맡은 업무만을 진행하는 것이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다른 팀원들의 진행상황을 확인하고 끊임없이 의견을 공유하며 상황에 따라서는 업무를 재분배 하기도 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이번 기회를 통해 프로젝트를 바라보는 더 넓은 시야를 갖게 된 것 같습니다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179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ED64925-D64C-4675-AAF0-78A89437DCD3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6BE921-2DFF-49A3-B43A-033FDA95F746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E8E76-7525-4ED4-96CC-BE64048F281A}"/>
                </a:ext>
              </a:extLst>
            </p:cNvPr>
            <p:cNvSpPr txBox="1"/>
            <p:nvPr/>
          </p:nvSpPr>
          <p:spPr>
            <a:xfrm>
              <a:off x="0" y="72509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0 1 . </a:t>
              </a:r>
              <a:r>
                <a:rPr lang="ko-KR" altLang="en-US" dirty="0">
                  <a:solidFill>
                    <a:srgbClr val="FDFEFE"/>
                  </a:solidFill>
                </a:rPr>
                <a:t>개 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B08AC9-37A3-4571-8A5F-5107F86ACD88}"/>
              </a:ext>
            </a:extLst>
          </p:cNvPr>
          <p:cNvGrpSpPr/>
          <p:nvPr/>
        </p:nvGrpSpPr>
        <p:grpSpPr>
          <a:xfrm>
            <a:off x="1657349" y="1143000"/>
            <a:ext cx="2600325" cy="756691"/>
            <a:chOff x="1924049" y="1352550"/>
            <a:chExt cx="2600325" cy="75669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DBB9BD1-029B-4A51-A1F0-0C71DBEB9C46}"/>
                </a:ext>
              </a:extLst>
            </p:cNvPr>
            <p:cNvSpPr/>
            <p:nvPr/>
          </p:nvSpPr>
          <p:spPr>
            <a:xfrm>
              <a:off x="1924049" y="1352550"/>
              <a:ext cx="2600325" cy="756691"/>
            </a:xfrm>
            <a:prstGeom prst="rect">
              <a:avLst/>
            </a:prstGeom>
            <a:solidFill>
              <a:srgbClr val="4A9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C34240-954C-4201-986E-815AC5A21B52}"/>
                </a:ext>
              </a:extLst>
            </p:cNvPr>
            <p:cNvSpPr txBox="1"/>
            <p:nvPr/>
          </p:nvSpPr>
          <p:spPr>
            <a:xfrm>
              <a:off x="2630939" y="1530840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F2839"/>
                  </a:solidFill>
                </a:rPr>
                <a:t>개발 기간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4BCBCF-9641-42E0-967C-E0552F48AA91}"/>
              </a:ext>
            </a:extLst>
          </p:cNvPr>
          <p:cNvGrpSpPr/>
          <p:nvPr/>
        </p:nvGrpSpPr>
        <p:grpSpPr>
          <a:xfrm>
            <a:off x="4529137" y="1143000"/>
            <a:ext cx="6024563" cy="756691"/>
            <a:chOff x="4795837" y="1352550"/>
            <a:chExt cx="6024563" cy="75669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E6D56A-1C65-4334-8EA6-D97F810F656E}"/>
                </a:ext>
              </a:extLst>
            </p:cNvPr>
            <p:cNvSpPr/>
            <p:nvPr/>
          </p:nvSpPr>
          <p:spPr>
            <a:xfrm>
              <a:off x="4795837" y="1352550"/>
              <a:ext cx="6024563" cy="756691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03464A-8692-4AC6-AF4D-01E283803839}"/>
                </a:ext>
              </a:extLst>
            </p:cNvPr>
            <p:cNvSpPr txBox="1"/>
            <p:nvPr/>
          </p:nvSpPr>
          <p:spPr>
            <a:xfrm>
              <a:off x="5031691" y="1546229"/>
              <a:ext cx="52362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2021.08.02. ~ 2021.08.17. (16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일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. 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기획 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3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일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개발 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13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일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)</a:t>
              </a:r>
              <a:endParaRPr lang="ko-KR" altLang="en-US" dirty="0">
                <a:solidFill>
                  <a:srgbClr val="0F2839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6DC424-85FA-4EDB-AB8D-CDCB187B9CF9}"/>
              </a:ext>
            </a:extLst>
          </p:cNvPr>
          <p:cNvSpPr/>
          <p:nvPr/>
        </p:nvSpPr>
        <p:spPr>
          <a:xfrm>
            <a:off x="4529137" y="3940486"/>
            <a:ext cx="6024563" cy="2379650"/>
          </a:xfrm>
          <a:prstGeom prst="rect">
            <a:avLst/>
          </a:prstGeom>
          <a:solidFill>
            <a:srgbClr val="B7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9343B182-10A1-4347-B6DB-C45E8113F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88354"/>
              </p:ext>
            </p:extLst>
          </p:nvPr>
        </p:nvGraphicFramePr>
        <p:xfrm>
          <a:off x="4764991" y="4203211"/>
          <a:ext cx="36360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643">
                  <a:extLst>
                    <a:ext uri="{9D8B030D-6E8A-4147-A177-3AD203B41FA5}">
                      <a16:colId xmlns:a16="http://schemas.microsoft.com/office/drawing/2014/main" val="27694447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0823248"/>
                    </a:ext>
                  </a:extLst>
                </a:gridCol>
                <a:gridCol w="2224085">
                  <a:extLst>
                    <a:ext uri="{9D8B030D-6E8A-4147-A177-3AD203B41FA5}">
                      <a16:colId xmlns:a16="http://schemas.microsoft.com/office/drawing/2014/main" val="1155605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OS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Windows 10 (64bit)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73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Language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Python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45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DB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SQLite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31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IDE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PyCharm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716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VCS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|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F2839"/>
                          </a:solidFill>
                        </a:rPr>
                        <a:t>GitHub</a:t>
                      </a:r>
                      <a:endParaRPr lang="ko-KR" altLang="en-US" dirty="0">
                        <a:solidFill>
                          <a:srgbClr val="0F283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739598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FB395C23-EC7C-4846-89FD-4739A5C85276}"/>
              </a:ext>
            </a:extLst>
          </p:cNvPr>
          <p:cNvGrpSpPr/>
          <p:nvPr/>
        </p:nvGrpSpPr>
        <p:grpSpPr>
          <a:xfrm>
            <a:off x="1657347" y="2072216"/>
            <a:ext cx="2600325" cy="756691"/>
            <a:chOff x="1924049" y="1352550"/>
            <a:chExt cx="2600325" cy="75669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B03C5FF-0141-4B1C-844B-72D162AC97E3}"/>
                </a:ext>
              </a:extLst>
            </p:cNvPr>
            <p:cNvSpPr/>
            <p:nvPr/>
          </p:nvSpPr>
          <p:spPr>
            <a:xfrm>
              <a:off x="1924049" y="1352550"/>
              <a:ext cx="2600325" cy="756691"/>
            </a:xfrm>
            <a:prstGeom prst="rect">
              <a:avLst/>
            </a:prstGeom>
            <a:solidFill>
              <a:srgbClr val="4A9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C07D73-6363-4B8C-A257-9D1833DE0E09}"/>
                </a:ext>
              </a:extLst>
            </p:cNvPr>
            <p:cNvSpPr txBox="1"/>
            <p:nvPr/>
          </p:nvSpPr>
          <p:spPr>
            <a:xfrm>
              <a:off x="2630939" y="1530840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F2839"/>
                  </a:solidFill>
                </a:rPr>
                <a:t>개발 인원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6CC81D7-E539-492D-9357-05C548690DB3}"/>
              </a:ext>
            </a:extLst>
          </p:cNvPr>
          <p:cNvGrpSpPr/>
          <p:nvPr/>
        </p:nvGrpSpPr>
        <p:grpSpPr>
          <a:xfrm>
            <a:off x="1657345" y="3970097"/>
            <a:ext cx="2600325" cy="2350039"/>
            <a:chOff x="1924049" y="1352550"/>
            <a:chExt cx="2600325" cy="235003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F1D8C49-FE5B-4685-B514-B55A3AB62734}"/>
                </a:ext>
              </a:extLst>
            </p:cNvPr>
            <p:cNvSpPr/>
            <p:nvPr/>
          </p:nvSpPr>
          <p:spPr>
            <a:xfrm>
              <a:off x="1924049" y="1352550"/>
              <a:ext cx="2600325" cy="2350039"/>
            </a:xfrm>
            <a:prstGeom prst="rect">
              <a:avLst/>
            </a:prstGeom>
            <a:solidFill>
              <a:srgbClr val="4A9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6620529-47E1-4F71-A081-E40BB6F5485A}"/>
                </a:ext>
              </a:extLst>
            </p:cNvPr>
            <p:cNvSpPr txBox="1"/>
            <p:nvPr/>
          </p:nvSpPr>
          <p:spPr>
            <a:xfrm>
              <a:off x="2630939" y="2315691"/>
              <a:ext cx="1197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F2839"/>
                  </a:solidFill>
                </a:rPr>
                <a:t>개발 환경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FA08595-FB3F-4379-B23A-4958DBE27B13}"/>
              </a:ext>
            </a:extLst>
          </p:cNvPr>
          <p:cNvGrpSpPr/>
          <p:nvPr/>
        </p:nvGrpSpPr>
        <p:grpSpPr>
          <a:xfrm>
            <a:off x="4529137" y="2072216"/>
            <a:ext cx="6024563" cy="756691"/>
            <a:chOff x="4795837" y="1352550"/>
            <a:chExt cx="6024563" cy="75669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4C0AAB7-A228-4FAC-B11A-AAFB9CC80BD7}"/>
                </a:ext>
              </a:extLst>
            </p:cNvPr>
            <p:cNvSpPr/>
            <p:nvPr/>
          </p:nvSpPr>
          <p:spPr>
            <a:xfrm>
              <a:off x="4795837" y="1352550"/>
              <a:ext cx="6024563" cy="756691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25D47A-101A-4F68-964C-57094932315E}"/>
                </a:ext>
              </a:extLst>
            </p:cNvPr>
            <p:cNvSpPr txBox="1"/>
            <p:nvPr/>
          </p:nvSpPr>
          <p:spPr>
            <a:xfrm>
              <a:off x="5031691" y="1546229"/>
              <a:ext cx="52362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0F2839"/>
                  </a:solidFill>
                  <a:latin typeface="+mn-ea"/>
                  <a:ea typeface="+mn-ea"/>
                </a:rPr>
                <a:t>3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  <a:ea typeface="+mn-ea"/>
                </a:rPr>
                <a:t>명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7C7CD5B-1396-436A-823C-740EF455B7F0}"/>
              </a:ext>
            </a:extLst>
          </p:cNvPr>
          <p:cNvGrpSpPr/>
          <p:nvPr/>
        </p:nvGrpSpPr>
        <p:grpSpPr>
          <a:xfrm>
            <a:off x="1657347" y="3006351"/>
            <a:ext cx="2600325" cy="756691"/>
            <a:chOff x="1924049" y="1352550"/>
            <a:chExt cx="2600325" cy="75669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6600CE2-AF21-4942-AB54-F570ABAC60D4}"/>
                </a:ext>
              </a:extLst>
            </p:cNvPr>
            <p:cNvSpPr/>
            <p:nvPr/>
          </p:nvSpPr>
          <p:spPr>
            <a:xfrm>
              <a:off x="1924049" y="1352550"/>
              <a:ext cx="2600325" cy="756691"/>
            </a:xfrm>
            <a:prstGeom prst="rect">
              <a:avLst/>
            </a:prstGeom>
            <a:solidFill>
              <a:srgbClr val="4A9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4C6B3E5-C5DF-4817-A31D-84E6EC64863E}"/>
                </a:ext>
              </a:extLst>
            </p:cNvPr>
            <p:cNvSpPr txBox="1"/>
            <p:nvPr/>
          </p:nvSpPr>
          <p:spPr>
            <a:xfrm>
              <a:off x="2630939" y="1530840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F2839"/>
                  </a:solidFill>
                </a:rPr>
                <a:t>담당 업무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72FB26-D33E-440F-951F-6CEE7A879E31}"/>
              </a:ext>
            </a:extLst>
          </p:cNvPr>
          <p:cNvGrpSpPr/>
          <p:nvPr/>
        </p:nvGrpSpPr>
        <p:grpSpPr>
          <a:xfrm>
            <a:off x="4529137" y="3006351"/>
            <a:ext cx="6024563" cy="756691"/>
            <a:chOff x="4795837" y="1352550"/>
            <a:chExt cx="6024563" cy="75669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626EE6-5268-4D6D-BDEF-FAEAA2F2262E}"/>
                </a:ext>
              </a:extLst>
            </p:cNvPr>
            <p:cNvSpPr/>
            <p:nvPr/>
          </p:nvSpPr>
          <p:spPr>
            <a:xfrm>
              <a:off x="4795837" y="1352550"/>
              <a:ext cx="6024563" cy="756691"/>
            </a:xfrm>
            <a:prstGeom prst="rect">
              <a:avLst/>
            </a:prstGeom>
            <a:solidFill>
              <a:srgbClr val="B7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07F9082-69CA-48D7-A237-2C45024B2EF6}"/>
                </a:ext>
              </a:extLst>
            </p:cNvPr>
            <p:cNvSpPr txBox="1"/>
            <p:nvPr/>
          </p:nvSpPr>
          <p:spPr>
            <a:xfrm>
              <a:off x="5031691" y="1546229"/>
              <a:ext cx="52362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0F2839"/>
                  </a:solidFill>
                  <a:latin typeface="+mn-ea"/>
                </a:rPr>
                <a:t>프로젝트 매니저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</a:rPr>
                <a:t>, 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</a:rPr>
                <a:t>개발자</a:t>
              </a:r>
              <a:r>
                <a:rPr lang="en-US" altLang="ko-KR" dirty="0">
                  <a:solidFill>
                    <a:srgbClr val="0F2839"/>
                  </a:solidFill>
                  <a:latin typeface="+mn-ea"/>
                </a:rPr>
                <a:t>, </a:t>
              </a:r>
              <a:r>
                <a:rPr lang="ko-KR" altLang="en-US" dirty="0">
                  <a:solidFill>
                    <a:srgbClr val="0F2839"/>
                  </a:solidFill>
                  <a:latin typeface="+mn-ea"/>
                </a:rPr>
                <a:t>데이터 분석가</a:t>
              </a:r>
              <a:endParaRPr lang="ko-KR" altLang="en-US" dirty="0">
                <a:solidFill>
                  <a:srgbClr val="0F2839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87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ACB46C-ED86-4F94-8019-742F1BBF2819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A2F2CA1-D60A-4B3C-AB82-9A2C17CFB5BA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2FD58B-641E-440C-B053-E370C487B279}"/>
                </a:ext>
              </a:extLst>
            </p:cNvPr>
            <p:cNvSpPr txBox="1"/>
            <p:nvPr/>
          </p:nvSpPr>
          <p:spPr>
            <a:xfrm>
              <a:off x="0" y="72509"/>
              <a:ext cx="3988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0 2 . </a:t>
              </a:r>
              <a:r>
                <a:rPr lang="ko-KR" altLang="en-US" dirty="0">
                  <a:solidFill>
                    <a:srgbClr val="FDFEFE"/>
                  </a:solidFill>
                </a:rPr>
                <a:t>기 획    의 도    및    주 요    기 능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F95B28-E7BD-4E05-A80F-5E28C036329E}"/>
              </a:ext>
            </a:extLst>
          </p:cNvPr>
          <p:cNvSpPr txBox="1"/>
          <p:nvPr/>
        </p:nvSpPr>
        <p:spPr>
          <a:xfrm>
            <a:off x="939800" y="939800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기획 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29DE8-D32A-4BF0-9D2B-18FB60D42F91}"/>
              </a:ext>
            </a:extLst>
          </p:cNvPr>
          <p:cNvSpPr txBox="1"/>
          <p:nvPr/>
        </p:nvSpPr>
        <p:spPr>
          <a:xfrm>
            <a:off x="1369046" y="2149227"/>
            <a:ext cx="669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잔여백신 예약의 어려움 등 잔여백신 관련 공공 문제를 해결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F5932-AE3E-4D4B-B254-B58EC06519FD}"/>
              </a:ext>
            </a:extLst>
          </p:cNvPr>
          <p:cNvSpPr txBox="1"/>
          <p:nvPr/>
        </p:nvSpPr>
        <p:spPr>
          <a:xfrm>
            <a:off x="1369046" y="1651843"/>
            <a:ext cx="764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잔여백신 예약에 유용하게 사용할 수 있는 잔여백신 발생 시간 및 병원 정보 제공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4F44E-F4A8-47FC-904D-0A8D098C82B8}"/>
              </a:ext>
            </a:extLst>
          </p:cNvPr>
          <p:cNvSpPr txBox="1"/>
          <p:nvPr/>
        </p:nvSpPr>
        <p:spPr>
          <a:xfrm>
            <a:off x="980615" y="3238500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주요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907B4-0C58-4F1B-AA6D-02447B904AAD}"/>
              </a:ext>
            </a:extLst>
          </p:cNvPr>
          <p:cNvSpPr txBox="1"/>
          <p:nvPr/>
        </p:nvSpPr>
        <p:spPr>
          <a:xfrm>
            <a:off x="1365218" y="3952468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 실행 시간 동안의 잔여백신 데이터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05A29E-B16B-4BCC-883D-8AE772CCFB40}"/>
              </a:ext>
            </a:extLst>
          </p:cNvPr>
          <p:cNvSpPr txBox="1"/>
          <p:nvPr/>
        </p:nvSpPr>
        <p:spPr>
          <a:xfrm>
            <a:off x="1365218" y="4452635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일간 잔여백신 발생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05A800-FA29-4D6D-A3E5-C9A79F77488D}"/>
              </a:ext>
            </a:extLst>
          </p:cNvPr>
          <p:cNvSpPr txBox="1"/>
          <p:nvPr/>
        </p:nvSpPr>
        <p:spPr>
          <a:xfrm>
            <a:off x="1365218" y="495280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통합 잔여백신 발생 </a:t>
            </a:r>
            <a:r>
              <a:rPr lang="en-US" altLang="ko-KR" dirty="0"/>
              <a:t>csv</a:t>
            </a:r>
            <a:r>
              <a:rPr lang="ko-KR" altLang="en-US" dirty="0"/>
              <a:t>파일 생성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9B94F-C746-45CF-B073-A1341982CECA}"/>
              </a:ext>
            </a:extLst>
          </p:cNvPr>
          <p:cNvSpPr txBox="1"/>
          <p:nvPr/>
        </p:nvSpPr>
        <p:spPr>
          <a:xfrm>
            <a:off x="1365218" y="545296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분석 자료 시각화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80EA55-F146-462C-BFF4-7BE904C708CC}"/>
              </a:ext>
            </a:extLst>
          </p:cNvPr>
          <p:cNvSpPr txBox="1"/>
          <p:nvPr/>
        </p:nvSpPr>
        <p:spPr>
          <a:xfrm>
            <a:off x="1362172" y="5831837"/>
            <a:ext cx="9467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1C4A6A"/>
                </a:solidFill>
              </a:rPr>
              <a:t>- </a:t>
            </a:r>
            <a:r>
              <a:rPr lang="ko-KR" altLang="en-US" sz="1200" dirty="0">
                <a:solidFill>
                  <a:srgbClr val="1C4A6A"/>
                </a:solidFill>
              </a:rPr>
              <a:t>누적 백신 발생량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>
                <a:solidFill>
                  <a:srgbClr val="1C4A6A"/>
                </a:solidFill>
              </a:rPr>
              <a:t>어제의 백신 발생량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 err="1">
                <a:solidFill>
                  <a:srgbClr val="1C4A6A"/>
                </a:solidFill>
              </a:rPr>
              <a:t>병원별</a:t>
            </a:r>
            <a:r>
              <a:rPr lang="ko-KR" altLang="en-US" sz="1200" dirty="0">
                <a:solidFill>
                  <a:srgbClr val="1C4A6A"/>
                </a:solidFill>
              </a:rPr>
              <a:t> 백신 발생량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>
                <a:solidFill>
                  <a:srgbClr val="1C4A6A"/>
                </a:solidFill>
              </a:rPr>
              <a:t>일별 잔여백신 발생 추이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>
                <a:solidFill>
                  <a:srgbClr val="1C4A6A"/>
                </a:solidFill>
              </a:rPr>
              <a:t>시간별 잔여백신 발생량 및 발생 병원</a:t>
            </a:r>
            <a:r>
              <a:rPr lang="en-US" altLang="ko-KR" sz="1200" dirty="0">
                <a:solidFill>
                  <a:srgbClr val="1C4A6A"/>
                </a:solidFill>
              </a:rPr>
              <a:t>, </a:t>
            </a:r>
            <a:r>
              <a:rPr lang="ko-KR" altLang="en-US" sz="1200" dirty="0">
                <a:solidFill>
                  <a:srgbClr val="1C4A6A"/>
                </a:solidFill>
              </a:rPr>
              <a:t>사용자 근처의 병원정보</a:t>
            </a:r>
          </a:p>
        </p:txBody>
      </p:sp>
    </p:spTree>
    <p:extLst>
      <p:ext uri="{BB962C8B-B14F-4D97-AF65-F5344CB8AC3E}">
        <p14:creationId xmlns:p14="http://schemas.microsoft.com/office/powerpoint/2010/main" val="310692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78C308-5DBE-4808-B98E-0D041344DDD5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555D52-A25E-4E32-9D1B-D7AF074332AC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78BDBB-8BD4-4237-B9BE-48D204D2A2EE}"/>
                </a:ext>
              </a:extLst>
            </p:cNvPr>
            <p:cNvSpPr txBox="1"/>
            <p:nvPr/>
          </p:nvSpPr>
          <p:spPr>
            <a:xfrm>
              <a:off x="0" y="72509"/>
              <a:ext cx="256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0 3 . </a:t>
              </a:r>
              <a:r>
                <a:rPr lang="ko-KR" altLang="en-US" dirty="0" err="1">
                  <a:solidFill>
                    <a:srgbClr val="FDFEFE"/>
                  </a:solidFill>
                </a:rPr>
                <a:t>프</a:t>
              </a:r>
              <a:r>
                <a:rPr lang="ko-KR" altLang="en-US" dirty="0">
                  <a:solidFill>
                    <a:srgbClr val="FDFEFE"/>
                  </a:solidFill>
                </a:rPr>
                <a:t> 로 그 램    구 성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99FB49-B262-4E61-820E-C110B65110F5}"/>
              </a:ext>
            </a:extLst>
          </p:cNvPr>
          <p:cNvGrpSpPr/>
          <p:nvPr/>
        </p:nvGrpSpPr>
        <p:grpSpPr>
          <a:xfrm>
            <a:off x="931545" y="1165859"/>
            <a:ext cx="2758440" cy="5173981"/>
            <a:chOff x="731520" y="1165859"/>
            <a:chExt cx="2758440" cy="517398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B658692-A84D-4BAC-876D-232FCDB60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" t="478" r="1390" b="769"/>
            <a:stretch/>
          </p:blipFill>
          <p:spPr>
            <a:xfrm>
              <a:off x="731520" y="1165859"/>
              <a:ext cx="2758440" cy="517398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443FE7-FCF2-425E-ACF5-4B13E3D375C5}"/>
                </a:ext>
              </a:extLst>
            </p:cNvPr>
            <p:cNvSpPr/>
            <p:nvPr/>
          </p:nvSpPr>
          <p:spPr>
            <a:xfrm>
              <a:off x="1060450" y="5058407"/>
              <a:ext cx="2178050" cy="377193"/>
            </a:xfrm>
            <a:prstGeom prst="rect">
              <a:avLst/>
            </a:prstGeom>
            <a:noFill/>
            <a:ln w="38100">
              <a:solidFill>
                <a:srgbClr val="A9801B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838700"/>
                        <a:gd name="connsiteY0" fmla="*/ 0 h 1028700"/>
                        <a:gd name="connsiteX1" fmla="*/ 642856 w 4838700"/>
                        <a:gd name="connsiteY1" fmla="*/ 0 h 1028700"/>
                        <a:gd name="connsiteX2" fmla="*/ 1188938 w 4838700"/>
                        <a:gd name="connsiteY2" fmla="*/ 0 h 1028700"/>
                        <a:gd name="connsiteX3" fmla="*/ 1976955 w 4838700"/>
                        <a:gd name="connsiteY3" fmla="*/ 0 h 1028700"/>
                        <a:gd name="connsiteX4" fmla="*/ 2619810 w 4838700"/>
                        <a:gd name="connsiteY4" fmla="*/ 0 h 1028700"/>
                        <a:gd name="connsiteX5" fmla="*/ 3262666 w 4838700"/>
                        <a:gd name="connsiteY5" fmla="*/ 0 h 1028700"/>
                        <a:gd name="connsiteX6" fmla="*/ 4050683 w 4838700"/>
                        <a:gd name="connsiteY6" fmla="*/ 0 h 1028700"/>
                        <a:gd name="connsiteX7" fmla="*/ 4838700 w 4838700"/>
                        <a:gd name="connsiteY7" fmla="*/ 0 h 1028700"/>
                        <a:gd name="connsiteX8" fmla="*/ 4838700 w 4838700"/>
                        <a:gd name="connsiteY8" fmla="*/ 534924 h 1028700"/>
                        <a:gd name="connsiteX9" fmla="*/ 4838700 w 4838700"/>
                        <a:gd name="connsiteY9" fmla="*/ 1028700 h 1028700"/>
                        <a:gd name="connsiteX10" fmla="*/ 4244231 w 4838700"/>
                        <a:gd name="connsiteY10" fmla="*/ 1028700 h 1028700"/>
                        <a:gd name="connsiteX11" fmla="*/ 3552988 w 4838700"/>
                        <a:gd name="connsiteY11" fmla="*/ 1028700 h 1028700"/>
                        <a:gd name="connsiteX12" fmla="*/ 2910132 w 4838700"/>
                        <a:gd name="connsiteY12" fmla="*/ 1028700 h 1028700"/>
                        <a:gd name="connsiteX13" fmla="*/ 2122116 w 4838700"/>
                        <a:gd name="connsiteY13" fmla="*/ 1028700 h 1028700"/>
                        <a:gd name="connsiteX14" fmla="*/ 1334099 w 4838700"/>
                        <a:gd name="connsiteY14" fmla="*/ 1028700 h 1028700"/>
                        <a:gd name="connsiteX15" fmla="*/ 739630 w 4838700"/>
                        <a:gd name="connsiteY15" fmla="*/ 1028700 h 1028700"/>
                        <a:gd name="connsiteX16" fmla="*/ 0 w 4838700"/>
                        <a:gd name="connsiteY16" fmla="*/ 1028700 h 1028700"/>
                        <a:gd name="connsiteX17" fmla="*/ 0 w 4838700"/>
                        <a:gd name="connsiteY17" fmla="*/ 493776 h 1028700"/>
                        <a:gd name="connsiteX18" fmla="*/ 0 w 4838700"/>
                        <a:gd name="connsiteY18" fmla="*/ 0 h 102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838700" h="1028700" extrusionOk="0">
                          <a:moveTo>
                            <a:pt x="0" y="0"/>
                          </a:moveTo>
                          <a:cubicBezTo>
                            <a:pt x="280108" y="11102"/>
                            <a:pt x="397640" y="17534"/>
                            <a:pt x="642856" y="0"/>
                          </a:cubicBezTo>
                          <a:cubicBezTo>
                            <a:pt x="888072" y="-17534"/>
                            <a:pt x="954867" y="7774"/>
                            <a:pt x="1188938" y="0"/>
                          </a:cubicBezTo>
                          <a:cubicBezTo>
                            <a:pt x="1423009" y="-7774"/>
                            <a:pt x="1805255" y="-13819"/>
                            <a:pt x="1976955" y="0"/>
                          </a:cubicBezTo>
                          <a:cubicBezTo>
                            <a:pt x="2148655" y="13819"/>
                            <a:pt x="2350154" y="-13723"/>
                            <a:pt x="2619810" y="0"/>
                          </a:cubicBezTo>
                          <a:cubicBezTo>
                            <a:pt x="2889467" y="13723"/>
                            <a:pt x="2943849" y="10990"/>
                            <a:pt x="3262666" y="0"/>
                          </a:cubicBezTo>
                          <a:cubicBezTo>
                            <a:pt x="3581483" y="-10990"/>
                            <a:pt x="3865738" y="32635"/>
                            <a:pt x="4050683" y="0"/>
                          </a:cubicBezTo>
                          <a:cubicBezTo>
                            <a:pt x="4235628" y="-32635"/>
                            <a:pt x="4565248" y="-28235"/>
                            <a:pt x="4838700" y="0"/>
                          </a:cubicBezTo>
                          <a:cubicBezTo>
                            <a:pt x="4817926" y="116585"/>
                            <a:pt x="4858494" y="365341"/>
                            <a:pt x="4838700" y="534924"/>
                          </a:cubicBezTo>
                          <a:cubicBezTo>
                            <a:pt x="4818906" y="704507"/>
                            <a:pt x="4848953" y="798182"/>
                            <a:pt x="4838700" y="1028700"/>
                          </a:cubicBezTo>
                          <a:cubicBezTo>
                            <a:pt x="4546816" y="1034488"/>
                            <a:pt x="4507455" y="1028927"/>
                            <a:pt x="4244231" y="1028700"/>
                          </a:cubicBezTo>
                          <a:cubicBezTo>
                            <a:pt x="3981007" y="1028473"/>
                            <a:pt x="3859916" y="1003124"/>
                            <a:pt x="3552988" y="1028700"/>
                          </a:cubicBezTo>
                          <a:cubicBezTo>
                            <a:pt x="3246060" y="1054276"/>
                            <a:pt x="3170428" y="1019834"/>
                            <a:pt x="2910132" y="1028700"/>
                          </a:cubicBezTo>
                          <a:cubicBezTo>
                            <a:pt x="2649836" y="1037566"/>
                            <a:pt x="2457877" y="1050676"/>
                            <a:pt x="2122116" y="1028700"/>
                          </a:cubicBezTo>
                          <a:cubicBezTo>
                            <a:pt x="1786355" y="1006724"/>
                            <a:pt x="1503754" y="1028087"/>
                            <a:pt x="1334099" y="1028700"/>
                          </a:cubicBezTo>
                          <a:cubicBezTo>
                            <a:pt x="1164444" y="1029313"/>
                            <a:pt x="905383" y="1015255"/>
                            <a:pt x="739630" y="1028700"/>
                          </a:cubicBezTo>
                          <a:cubicBezTo>
                            <a:pt x="573877" y="1042145"/>
                            <a:pt x="266985" y="1050385"/>
                            <a:pt x="0" y="1028700"/>
                          </a:cubicBezTo>
                          <a:cubicBezTo>
                            <a:pt x="18943" y="904245"/>
                            <a:pt x="-23488" y="676194"/>
                            <a:pt x="0" y="493776"/>
                          </a:cubicBezTo>
                          <a:cubicBezTo>
                            <a:pt x="23488" y="311358"/>
                            <a:pt x="6660" y="1109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982E74B-C4BA-4A68-9289-23F8AFA74C02}"/>
                </a:ext>
              </a:extLst>
            </p:cNvPr>
            <p:cNvSpPr/>
            <p:nvPr/>
          </p:nvSpPr>
          <p:spPr>
            <a:xfrm>
              <a:off x="1060450" y="5461000"/>
              <a:ext cx="2178050" cy="377193"/>
            </a:xfrm>
            <a:prstGeom prst="rect">
              <a:avLst/>
            </a:prstGeom>
            <a:noFill/>
            <a:ln w="38100">
              <a:solidFill>
                <a:srgbClr val="7DD1FF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838700"/>
                        <a:gd name="connsiteY0" fmla="*/ 0 h 1028700"/>
                        <a:gd name="connsiteX1" fmla="*/ 642856 w 4838700"/>
                        <a:gd name="connsiteY1" fmla="*/ 0 h 1028700"/>
                        <a:gd name="connsiteX2" fmla="*/ 1188938 w 4838700"/>
                        <a:gd name="connsiteY2" fmla="*/ 0 h 1028700"/>
                        <a:gd name="connsiteX3" fmla="*/ 1976955 w 4838700"/>
                        <a:gd name="connsiteY3" fmla="*/ 0 h 1028700"/>
                        <a:gd name="connsiteX4" fmla="*/ 2619810 w 4838700"/>
                        <a:gd name="connsiteY4" fmla="*/ 0 h 1028700"/>
                        <a:gd name="connsiteX5" fmla="*/ 3262666 w 4838700"/>
                        <a:gd name="connsiteY5" fmla="*/ 0 h 1028700"/>
                        <a:gd name="connsiteX6" fmla="*/ 4050683 w 4838700"/>
                        <a:gd name="connsiteY6" fmla="*/ 0 h 1028700"/>
                        <a:gd name="connsiteX7" fmla="*/ 4838700 w 4838700"/>
                        <a:gd name="connsiteY7" fmla="*/ 0 h 1028700"/>
                        <a:gd name="connsiteX8" fmla="*/ 4838700 w 4838700"/>
                        <a:gd name="connsiteY8" fmla="*/ 534924 h 1028700"/>
                        <a:gd name="connsiteX9" fmla="*/ 4838700 w 4838700"/>
                        <a:gd name="connsiteY9" fmla="*/ 1028700 h 1028700"/>
                        <a:gd name="connsiteX10" fmla="*/ 4244231 w 4838700"/>
                        <a:gd name="connsiteY10" fmla="*/ 1028700 h 1028700"/>
                        <a:gd name="connsiteX11" fmla="*/ 3552988 w 4838700"/>
                        <a:gd name="connsiteY11" fmla="*/ 1028700 h 1028700"/>
                        <a:gd name="connsiteX12" fmla="*/ 2910132 w 4838700"/>
                        <a:gd name="connsiteY12" fmla="*/ 1028700 h 1028700"/>
                        <a:gd name="connsiteX13" fmla="*/ 2122116 w 4838700"/>
                        <a:gd name="connsiteY13" fmla="*/ 1028700 h 1028700"/>
                        <a:gd name="connsiteX14" fmla="*/ 1334099 w 4838700"/>
                        <a:gd name="connsiteY14" fmla="*/ 1028700 h 1028700"/>
                        <a:gd name="connsiteX15" fmla="*/ 739630 w 4838700"/>
                        <a:gd name="connsiteY15" fmla="*/ 1028700 h 1028700"/>
                        <a:gd name="connsiteX16" fmla="*/ 0 w 4838700"/>
                        <a:gd name="connsiteY16" fmla="*/ 1028700 h 1028700"/>
                        <a:gd name="connsiteX17" fmla="*/ 0 w 4838700"/>
                        <a:gd name="connsiteY17" fmla="*/ 493776 h 1028700"/>
                        <a:gd name="connsiteX18" fmla="*/ 0 w 4838700"/>
                        <a:gd name="connsiteY18" fmla="*/ 0 h 102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838700" h="1028700" extrusionOk="0">
                          <a:moveTo>
                            <a:pt x="0" y="0"/>
                          </a:moveTo>
                          <a:cubicBezTo>
                            <a:pt x="280108" y="11102"/>
                            <a:pt x="397640" y="17534"/>
                            <a:pt x="642856" y="0"/>
                          </a:cubicBezTo>
                          <a:cubicBezTo>
                            <a:pt x="888072" y="-17534"/>
                            <a:pt x="954867" y="7774"/>
                            <a:pt x="1188938" y="0"/>
                          </a:cubicBezTo>
                          <a:cubicBezTo>
                            <a:pt x="1423009" y="-7774"/>
                            <a:pt x="1805255" y="-13819"/>
                            <a:pt x="1976955" y="0"/>
                          </a:cubicBezTo>
                          <a:cubicBezTo>
                            <a:pt x="2148655" y="13819"/>
                            <a:pt x="2350154" y="-13723"/>
                            <a:pt x="2619810" y="0"/>
                          </a:cubicBezTo>
                          <a:cubicBezTo>
                            <a:pt x="2889467" y="13723"/>
                            <a:pt x="2943849" y="10990"/>
                            <a:pt x="3262666" y="0"/>
                          </a:cubicBezTo>
                          <a:cubicBezTo>
                            <a:pt x="3581483" y="-10990"/>
                            <a:pt x="3865738" y="32635"/>
                            <a:pt x="4050683" y="0"/>
                          </a:cubicBezTo>
                          <a:cubicBezTo>
                            <a:pt x="4235628" y="-32635"/>
                            <a:pt x="4565248" y="-28235"/>
                            <a:pt x="4838700" y="0"/>
                          </a:cubicBezTo>
                          <a:cubicBezTo>
                            <a:pt x="4817926" y="116585"/>
                            <a:pt x="4858494" y="365341"/>
                            <a:pt x="4838700" y="534924"/>
                          </a:cubicBezTo>
                          <a:cubicBezTo>
                            <a:pt x="4818906" y="704507"/>
                            <a:pt x="4848953" y="798182"/>
                            <a:pt x="4838700" y="1028700"/>
                          </a:cubicBezTo>
                          <a:cubicBezTo>
                            <a:pt x="4546816" y="1034488"/>
                            <a:pt x="4507455" y="1028927"/>
                            <a:pt x="4244231" y="1028700"/>
                          </a:cubicBezTo>
                          <a:cubicBezTo>
                            <a:pt x="3981007" y="1028473"/>
                            <a:pt x="3859916" y="1003124"/>
                            <a:pt x="3552988" y="1028700"/>
                          </a:cubicBezTo>
                          <a:cubicBezTo>
                            <a:pt x="3246060" y="1054276"/>
                            <a:pt x="3170428" y="1019834"/>
                            <a:pt x="2910132" y="1028700"/>
                          </a:cubicBezTo>
                          <a:cubicBezTo>
                            <a:pt x="2649836" y="1037566"/>
                            <a:pt x="2457877" y="1050676"/>
                            <a:pt x="2122116" y="1028700"/>
                          </a:cubicBezTo>
                          <a:cubicBezTo>
                            <a:pt x="1786355" y="1006724"/>
                            <a:pt x="1503754" y="1028087"/>
                            <a:pt x="1334099" y="1028700"/>
                          </a:cubicBezTo>
                          <a:cubicBezTo>
                            <a:pt x="1164444" y="1029313"/>
                            <a:pt x="905383" y="1015255"/>
                            <a:pt x="739630" y="1028700"/>
                          </a:cubicBezTo>
                          <a:cubicBezTo>
                            <a:pt x="573877" y="1042145"/>
                            <a:pt x="266985" y="1050385"/>
                            <a:pt x="0" y="1028700"/>
                          </a:cubicBezTo>
                          <a:cubicBezTo>
                            <a:pt x="18943" y="904245"/>
                            <a:pt x="-23488" y="676194"/>
                            <a:pt x="0" y="493776"/>
                          </a:cubicBezTo>
                          <a:cubicBezTo>
                            <a:pt x="23488" y="311358"/>
                            <a:pt x="6660" y="1109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9EC6BD-7158-48E1-ABFA-11101B6F3462}"/>
                </a:ext>
              </a:extLst>
            </p:cNvPr>
            <p:cNvSpPr/>
            <p:nvPr/>
          </p:nvSpPr>
          <p:spPr>
            <a:xfrm>
              <a:off x="1060450" y="5863593"/>
              <a:ext cx="2178050" cy="377193"/>
            </a:xfrm>
            <a:prstGeom prst="rect">
              <a:avLst/>
            </a:prstGeom>
            <a:noFill/>
            <a:ln w="38100">
              <a:solidFill>
                <a:srgbClr val="93BFD1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838700"/>
                        <a:gd name="connsiteY0" fmla="*/ 0 h 1028700"/>
                        <a:gd name="connsiteX1" fmla="*/ 642856 w 4838700"/>
                        <a:gd name="connsiteY1" fmla="*/ 0 h 1028700"/>
                        <a:gd name="connsiteX2" fmla="*/ 1188938 w 4838700"/>
                        <a:gd name="connsiteY2" fmla="*/ 0 h 1028700"/>
                        <a:gd name="connsiteX3" fmla="*/ 1976955 w 4838700"/>
                        <a:gd name="connsiteY3" fmla="*/ 0 h 1028700"/>
                        <a:gd name="connsiteX4" fmla="*/ 2619810 w 4838700"/>
                        <a:gd name="connsiteY4" fmla="*/ 0 h 1028700"/>
                        <a:gd name="connsiteX5" fmla="*/ 3262666 w 4838700"/>
                        <a:gd name="connsiteY5" fmla="*/ 0 h 1028700"/>
                        <a:gd name="connsiteX6" fmla="*/ 4050683 w 4838700"/>
                        <a:gd name="connsiteY6" fmla="*/ 0 h 1028700"/>
                        <a:gd name="connsiteX7" fmla="*/ 4838700 w 4838700"/>
                        <a:gd name="connsiteY7" fmla="*/ 0 h 1028700"/>
                        <a:gd name="connsiteX8" fmla="*/ 4838700 w 4838700"/>
                        <a:gd name="connsiteY8" fmla="*/ 534924 h 1028700"/>
                        <a:gd name="connsiteX9" fmla="*/ 4838700 w 4838700"/>
                        <a:gd name="connsiteY9" fmla="*/ 1028700 h 1028700"/>
                        <a:gd name="connsiteX10" fmla="*/ 4244231 w 4838700"/>
                        <a:gd name="connsiteY10" fmla="*/ 1028700 h 1028700"/>
                        <a:gd name="connsiteX11" fmla="*/ 3552988 w 4838700"/>
                        <a:gd name="connsiteY11" fmla="*/ 1028700 h 1028700"/>
                        <a:gd name="connsiteX12" fmla="*/ 2910132 w 4838700"/>
                        <a:gd name="connsiteY12" fmla="*/ 1028700 h 1028700"/>
                        <a:gd name="connsiteX13" fmla="*/ 2122116 w 4838700"/>
                        <a:gd name="connsiteY13" fmla="*/ 1028700 h 1028700"/>
                        <a:gd name="connsiteX14" fmla="*/ 1334099 w 4838700"/>
                        <a:gd name="connsiteY14" fmla="*/ 1028700 h 1028700"/>
                        <a:gd name="connsiteX15" fmla="*/ 739630 w 4838700"/>
                        <a:gd name="connsiteY15" fmla="*/ 1028700 h 1028700"/>
                        <a:gd name="connsiteX16" fmla="*/ 0 w 4838700"/>
                        <a:gd name="connsiteY16" fmla="*/ 1028700 h 1028700"/>
                        <a:gd name="connsiteX17" fmla="*/ 0 w 4838700"/>
                        <a:gd name="connsiteY17" fmla="*/ 493776 h 1028700"/>
                        <a:gd name="connsiteX18" fmla="*/ 0 w 4838700"/>
                        <a:gd name="connsiteY18" fmla="*/ 0 h 1028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838700" h="1028700" extrusionOk="0">
                          <a:moveTo>
                            <a:pt x="0" y="0"/>
                          </a:moveTo>
                          <a:cubicBezTo>
                            <a:pt x="280108" y="11102"/>
                            <a:pt x="397640" y="17534"/>
                            <a:pt x="642856" y="0"/>
                          </a:cubicBezTo>
                          <a:cubicBezTo>
                            <a:pt x="888072" y="-17534"/>
                            <a:pt x="954867" y="7774"/>
                            <a:pt x="1188938" y="0"/>
                          </a:cubicBezTo>
                          <a:cubicBezTo>
                            <a:pt x="1423009" y="-7774"/>
                            <a:pt x="1805255" y="-13819"/>
                            <a:pt x="1976955" y="0"/>
                          </a:cubicBezTo>
                          <a:cubicBezTo>
                            <a:pt x="2148655" y="13819"/>
                            <a:pt x="2350154" y="-13723"/>
                            <a:pt x="2619810" y="0"/>
                          </a:cubicBezTo>
                          <a:cubicBezTo>
                            <a:pt x="2889467" y="13723"/>
                            <a:pt x="2943849" y="10990"/>
                            <a:pt x="3262666" y="0"/>
                          </a:cubicBezTo>
                          <a:cubicBezTo>
                            <a:pt x="3581483" y="-10990"/>
                            <a:pt x="3865738" y="32635"/>
                            <a:pt x="4050683" y="0"/>
                          </a:cubicBezTo>
                          <a:cubicBezTo>
                            <a:pt x="4235628" y="-32635"/>
                            <a:pt x="4565248" y="-28235"/>
                            <a:pt x="4838700" y="0"/>
                          </a:cubicBezTo>
                          <a:cubicBezTo>
                            <a:pt x="4817926" y="116585"/>
                            <a:pt x="4858494" y="365341"/>
                            <a:pt x="4838700" y="534924"/>
                          </a:cubicBezTo>
                          <a:cubicBezTo>
                            <a:pt x="4818906" y="704507"/>
                            <a:pt x="4848953" y="798182"/>
                            <a:pt x="4838700" y="1028700"/>
                          </a:cubicBezTo>
                          <a:cubicBezTo>
                            <a:pt x="4546816" y="1034488"/>
                            <a:pt x="4507455" y="1028927"/>
                            <a:pt x="4244231" y="1028700"/>
                          </a:cubicBezTo>
                          <a:cubicBezTo>
                            <a:pt x="3981007" y="1028473"/>
                            <a:pt x="3859916" y="1003124"/>
                            <a:pt x="3552988" y="1028700"/>
                          </a:cubicBezTo>
                          <a:cubicBezTo>
                            <a:pt x="3246060" y="1054276"/>
                            <a:pt x="3170428" y="1019834"/>
                            <a:pt x="2910132" y="1028700"/>
                          </a:cubicBezTo>
                          <a:cubicBezTo>
                            <a:pt x="2649836" y="1037566"/>
                            <a:pt x="2457877" y="1050676"/>
                            <a:pt x="2122116" y="1028700"/>
                          </a:cubicBezTo>
                          <a:cubicBezTo>
                            <a:pt x="1786355" y="1006724"/>
                            <a:pt x="1503754" y="1028087"/>
                            <a:pt x="1334099" y="1028700"/>
                          </a:cubicBezTo>
                          <a:cubicBezTo>
                            <a:pt x="1164444" y="1029313"/>
                            <a:pt x="905383" y="1015255"/>
                            <a:pt x="739630" y="1028700"/>
                          </a:cubicBezTo>
                          <a:cubicBezTo>
                            <a:pt x="573877" y="1042145"/>
                            <a:pt x="266985" y="1050385"/>
                            <a:pt x="0" y="1028700"/>
                          </a:cubicBezTo>
                          <a:cubicBezTo>
                            <a:pt x="18943" y="904245"/>
                            <a:pt x="-23488" y="676194"/>
                            <a:pt x="0" y="493776"/>
                          </a:cubicBezTo>
                          <a:cubicBezTo>
                            <a:pt x="23488" y="311358"/>
                            <a:pt x="6660" y="1109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05A85EF-E3B0-4622-87E5-4B9EE42F8D55}"/>
              </a:ext>
            </a:extLst>
          </p:cNvPr>
          <p:cNvSpPr txBox="1"/>
          <p:nvPr/>
        </p:nvSpPr>
        <p:spPr>
          <a:xfrm>
            <a:off x="6096000" y="1165859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메인 화면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560BCC-DA90-4BCC-824E-9E8F512D82FA}"/>
              </a:ext>
            </a:extLst>
          </p:cNvPr>
          <p:cNvSpPr txBox="1"/>
          <p:nvPr/>
        </p:nvSpPr>
        <p:spPr>
          <a:xfrm>
            <a:off x="6096000" y="1964654"/>
            <a:ext cx="5371983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프로그램을 실행시키면 가장 먼저 표시되는 화면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프로그램의 로고</a:t>
            </a:r>
            <a:r>
              <a:rPr lang="en-US" altLang="ko-KR" dirty="0"/>
              <a:t>, </a:t>
            </a:r>
            <a:r>
              <a:rPr lang="ko-KR" altLang="en-US" dirty="0"/>
              <a:t>프로그램에 대한 간단한 설명과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각각의 기능을 수행하는 세 개의 버튼으로 구성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 전 필독 사항 버튼 </a:t>
            </a:r>
            <a:r>
              <a:rPr lang="en-US" altLang="ko-KR" dirty="0"/>
              <a:t>: </a:t>
            </a:r>
            <a:r>
              <a:rPr lang="ko-KR" altLang="en-US" dirty="0"/>
              <a:t>필독 사항 안내 화면 표시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데이터 수집하기 버튼 </a:t>
            </a:r>
            <a:r>
              <a:rPr lang="en-US" altLang="ko-KR" dirty="0"/>
              <a:t>: </a:t>
            </a:r>
            <a:r>
              <a:rPr lang="ko-KR" altLang="en-US" dirty="0"/>
              <a:t>데이터 수집 및 추출 화면 표시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수집 결과 확인 버튼 </a:t>
            </a:r>
            <a:r>
              <a:rPr lang="en-US" altLang="ko-KR" dirty="0"/>
              <a:t>: </a:t>
            </a:r>
            <a:r>
              <a:rPr lang="ko-KR" altLang="en-US" dirty="0"/>
              <a:t>데이터 시각화 화면 표시</a:t>
            </a:r>
            <a:endParaRPr lang="en-US" altLang="ko-KR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509EAC2-3698-454A-A882-00945E0EDBF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38525" y="3857625"/>
            <a:ext cx="2657475" cy="1389379"/>
          </a:xfrm>
          <a:prstGeom prst="bentConnector3">
            <a:avLst>
              <a:gd name="adj1" fmla="val 50000"/>
            </a:avLst>
          </a:prstGeom>
          <a:ln w="38100">
            <a:solidFill>
              <a:srgbClr val="A980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940D762-960E-4156-AA4E-FD603604146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438525" y="4380845"/>
            <a:ext cx="2657475" cy="1268752"/>
          </a:xfrm>
          <a:prstGeom prst="bentConnector3">
            <a:avLst>
              <a:gd name="adj1" fmla="val 67742"/>
            </a:avLst>
          </a:prstGeom>
          <a:ln w="38100">
            <a:solidFill>
              <a:srgbClr val="7DD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FB7AEAA-69C5-467E-8CDD-F126CB6EB93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438525" y="4971372"/>
            <a:ext cx="2657475" cy="1080818"/>
          </a:xfrm>
          <a:prstGeom prst="bentConnector3">
            <a:avLst>
              <a:gd name="adj1" fmla="val 85842"/>
            </a:avLst>
          </a:prstGeom>
          <a:ln w="38100">
            <a:solidFill>
              <a:srgbClr val="93BF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06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78C308-5DBE-4808-B98E-0D041344DDD5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555D52-A25E-4E32-9D1B-D7AF074332AC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78BDBB-8BD4-4237-B9BE-48D204D2A2EE}"/>
                </a:ext>
              </a:extLst>
            </p:cNvPr>
            <p:cNvSpPr txBox="1"/>
            <p:nvPr/>
          </p:nvSpPr>
          <p:spPr>
            <a:xfrm>
              <a:off x="0" y="72509"/>
              <a:ext cx="256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0 3 . </a:t>
              </a:r>
              <a:r>
                <a:rPr lang="ko-KR" altLang="en-US" dirty="0" err="1">
                  <a:solidFill>
                    <a:srgbClr val="FDFEFE"/>
                  </a:solidFill>
                </a:rPr>
                <a:t>프</a:t>
              </a:r>
              <a:r>
                <a:rPr lang="ko-KR" altLang="en-US" dirty="0">
                  <a:solidFill>
                    <a:srgbClr val="FDFEFE"/>
                  </a:solidFill>
                </a:rPr>
                <a:t> 로 그 램    구 성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90DFF7-D4F8-427B-8211-B3DB36B24F55}"/>
              </a:ext>
            </a:extLst>
          </p:cNvPr>
          <p:cNvSpPr txBox="1"/>
          <p:nvPr/>
        </p:nvSpPr>
        <p:spPr>
          <a:xfrm>
            <a:off x="6096000" y="1165859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필독 사항 안내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7E5DEA-261F-4F4E-9BCC-773AAF945606}"/>
              </a:ext>
            </a:extLst>
          </p:cNvPr>
          <p:cNvSpPr txBox="1"/>
          <p:nvPr/>
        </p:nvSpPr>
        <p:spPr>
          <a:xfrm>
            <a:off x="6096000" y="1964654"/>
            <a:ext cx="5221301" cy="333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프로그램이 정상적으로 동작하기 위해 필요한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크롬 드라이버 설치를 안내하는 화면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필독 사항에 대한 간단한 안내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크롬 드라이버 설치 안내 링크와 완료 버튼으로 구성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Chrome Driver </a:t>
            </a:r>
            <a:r>
              <a:rPr lang="ko-KR" altLang="en-US" dirty="0"/>
              <a:t>설치 가이드 </a:t>
            </a:r>
            <a:r>
              <a:rPr lang="en-US" altLang="ko-KR" dirty="0"/>
              <a:t>: </a:t>
            </a:r>
            <a:r>
              <a:rPr lang="ko-KR" altLang="en-US" dirty="0"/>
              <a:t>링크를 통해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크롬 드라이버 설치를 안내하는 </a:t>
            </a:r>
            <a:r>
              <a:rPr lang="ko-KR" altLang="en-US" dirty="0" err="1"/>
              <a:t>노션</a:t>
            </a:r>
            <a:r>
              <a:rPr lang="ko-KR" altLang="en-US" dirty="0"/>
              <a:t> 페이지로 이동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설치 완료 버튼 </a:t>
            </a:r>
            <a:r>
              <a:rPr lang="en-US" altLang="ko-KR" dirty="0"/>
              <a:t>: </a:t>
            </a:r>
            <a:r>
              <a:rPr lang="ko-KR" altLang="en-US" dirty="0"/>
              <a:t>필독 사항 안내 화면을 종료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459823-51EB-43B0-B93C-111BC6000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512" r="419" b="646"/>
          <a:stretch/>
        </p:blipFill>
        <p:spPr>
          <a:xfrm>
            <a:off x="388282" y="1964654"/>
            <a:ext cx="2571207" cy="35354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ED2D18-7A79-46F5-A699-B7AFAA71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12" y="2630515"/>
            <a:ext cx="2255664" cy="2244669"/>
          </a:xfrm>
          <a:prstGeom prst="rect">
            <a:avLst/>
          </a:prstGeom>
          <a:effectLst/>
        </p:spPr>
      </p:pic>
      <p:cxnSp>
        <p:nvCxnSpPr>
          <p:cNvPr id="25" name="직선 화살표 연결선 62">
            <a:extLst>
              <a:ext uri="{FF2B5EF4-FFF2-40B4-BE49-F238E27FC236}">
                <a16:creationId xmlns:a16="http://schemas.microsoft.com/office/drawing/2014/main" id="{A9374766-B774-45AE-A994-B36FE57BDDF3}"/>
              </a:ext>
            </a:extLst>
          </p:cNvPr>
          <p:cNvCxnSpPr>
            <a:cxnSpLocks/>
          </p:cNvCxnSpPr>
          <p:nvPr/>
        </p:nvCxnSpPr>
        <p:spPr>
          <a:xfrm flipV="1">
            <a:off x="2343150" y="3762375"/>
            <a:ext cx="932057" cy="1"/>
          </a:xfrm>
          <a:prstGeom prst="straightConnector1">
            <a:avLst/>
          </a:prstGeom>
          <a:ln w="38100">
            <a:solidFill>
              <a:srgbClr val="6A73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2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78C308-5DBE-4808-B98E-0D041344DDD5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555D52-A25E-4E32-9D1B-D7AF074332AC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78BDBB-8BD4-4237-B9BE-48D204D2A2EE}"/>
                </a:ext>
              </a:extLst>
            </p:cNvPr>
            <p:cNvSpPr txBox="1"/>
            <p:nvPr/>
          </p:nvSpPr>
          <p:spPr>
            <a:xfrm>
              <a:off x="0" y="72509"/>
              <a:ext cx="256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0 3 . </a:t>
              </a:r>
              <a:r>
                <a:rPr lang="ko-KR" altLang="en-US" dirty="0" err="1">
                  <a:solidFill>
                    <a:srgbClr val="FDFEFE"/>
                  </a:solidFill>
                </a:rPr>
                <a:t>프</a:t>
              </a:r>
              <a:r>
                <a:rPr lang="ko-KR" altLang="en-US" dirty="0">
                  <a:solidFill>
                    <a:srgbClr val="FDFEFE"/>
                  </a:solidFill>
                </a:rPr>
                <a:t> 로 그 램    구 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43A770D-B7FF-40EE-AE4E-D8F5190FE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" t="1027" r="1242" b="791"/>
          <a:stretch/>
        </p:blipFill>
        <p:spPr>
          <a:xfrm>
            <a:off x="388282" y="2274858"/>
            <a:ext cx="2571207" cy="2955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5E25E7-1C5A-4CC9-AD5A-65F5AEEE224C}"/>
              </a:ext>
            </a:extLst>
          </p:cNvPr>
          <p:cNvSpPr txBox="1"/>
          <p:nvPr/>
        </p:nvSpPr>
        <p:spPr>
          <a:xfrm>
            <a:off x="6096000" y="1165859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수집 및 추출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57F24-7388-439C-879E-991A74D7B786}"/>
              </a:ext>
            </a:extLst>
          </p:cNvPr>
          <p:cNvSpPr txBox="1"/>
          <p:nvPr/>
        </p:nvSpPr>
        <p:spPr>
          <a:xfrm>
            <a:off x="6096000" y="1964654"/>
            <a:ext cx="5261377" cy="2225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데이터를 수집하고 추출할 수 있는 버튼이 있는 화면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데이터 수집 시 주의사항과 수집</a:t>
            </a:r>
            <a:r>
              <a:rPr lang="en-US" altLang="ko-KR" dirty="0"/>
              <a:t>, </a:t>
            </a:r>
            <a:r>
              <a:rPr lang="ko-KR" altLang="en-US" dirty="0"/>
              <a:t>추출 버튼으로 구성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수집 시작하기 버튼 </a:t>
            </a:r>
            <a:r>
              <a:rPr lang="en-US" altLang="ko-KR" dirty="0"/>
              <a:t>: </a:t>
            </a:r>
            <a:r>
              <a:rPr lang="ko-KR" altLang="en-US" dirty="0"/>
              <a:t>데이터 수집 함수 실행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수집한 데이터 정리하기 버튼 </a:t>
            </a:r>
            <a:r>
              <a:rPr lang="en-US" altLang="ko-KR" dirty="0"/>
              <a:t>: </a:t>
            </a:r>
            <a:r>
              <a:rPr lang="ko-KR" altLang="en-US" dirty="0"/>
              <a:t>데이터 추출 함수 실행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3CFDC4-B1A1-43DC-A362-AAEE6E39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82" y="1689079"/>
            <a:ext cx="2401203" cy="1520846"/>
          </a:xfrm>
          <a:prstGeom prst="rect">
            <a:avLst/>
          </a:prstGeom>
        </p:spPr>
      </p:pic>
      <p:cxnSp>
        <p:nvCxnSpPr>
          <p:cNvPr id="17" name="직선 화살표 연결선 62">
            <a:extLst>
              <a:ext uri="{FF2B5EF4-FFF2-40B4-BE49-F238E27FC236}">
                <a16:creationId xmlns:a16="http://schemas.microsoft.com/office/drawing/2014/main" id="{1D65F1E1-208D-4DB6-B620-506972877696}"/>
              </a:ext>
            </a:extLst>
          </p:cNvPr>
          <p:cNvCxnSpPr>
            <a:cxnSpLocks/>
          </p:cNvCxnSpPr>
          <p:nvPr/>
        </p:nvCxnSpPr>
        <p:spPr>
          <a:xfrm flipV="1">
            <a:off x="2560316" y="3362325"/>
            <a:ext cx="763766" cy="1095376"/>
          </a:xfrm>
          <a:prstGeom prst="straightConnector1">
            <a:avLst/>
          </a:prstGeom>
          <a:ln w="38100"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62">
            <a:extLst>
              <a:ext uri="{FF2B5EF4-FFF2-40B4-BE49-F238E27FC236}">
                <a16:creationId xmlns:a16="http://schemas.microsoft.com/office/drawing/2014/main" id="{574DED9B-184A-4EB4-9210-0C4AD3F75DC6}"/>
              </a:ext>
            </a:extLst>
          </p:cNvPr>
          <p:cNvCxnSpPr>
            <a:cxnSpLocks/>
          </p:cNvCxnSpPr>
          <p:nvPr/>
        </p:nvCxnSpPr>
        <p:spPr>
          <a:xfrm>
            <a:off x="2577606" y="4725187"/>
            <a:ext cx="763766" cy="3190"/>
          </a:xfrm>
          <a:prstGeom prst="straightConnector1">
            <a:avLst/>
          </a:prstGeom>
          <a:ln w="38100"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5225F0-8AD1-4AC1-A326-5B5328F6BC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1977" r="28050" b="40511"/>
          <a:stretch/>
        </p:blipFill>
        <p:spPr>
          <a:xfrm>
            <a:off x="3408047" y="4384654"/>
            <a:ext cx="2401202" cy="15380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198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78C308-5DBE-4808-B98E-0D041344DDD5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555D52-A25E-4E32-9D1B-D7AF074332AC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78BDBB-8BD4-4237-B9BE-48D204D2A2EE}"/>
                </a:ext>
              </a:extLst>
            </p:cNvPr>
            <p:cNvSpPr txBox="1"/>
            <p:nvPr/>
          </p:nvSpPr>
          <p:spPr>
            <a:xfrm>
              <a:off x="0" y="72509"/>
              <a:ext cx="256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0 3 . </a:t>
              </a:r>
              <a:r>
                <a:rPr lang="ko-KR" altLang="en-US" dirty="0" err="1">
                  <a:solidFill>
                    <a:srgbClr val="FDFEFE"/>
                  </a:solidFill>
                </a:rPr>
                <a:t>프</a:t>
              </a:r>
              <a:r>
                <a:rPr lang="ko-KR" altLang="en-US" dirty="0">
                  <a:solidFill>
                    <a:srgbClr val="FDFEFE"/>
                  </a:solidFill>
                </a:rPr>
                <a:t> 로 그 램    구 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7BD1960-AA85-4FCC-BB7D-1591D2A3F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790" r="1324" b="1367"/>
          <a:stretch/>
        </p:blipFill>
        <p:spPr>
          <a:xfrm>
            <a:off x="388283" y="2197632"/>
            <a:ext cx="2571206" cy="3110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337B6B-5E06-4CD8-913D-062DF86CE826}"/>
              </a:ext>
            </a:extLst>
          </p:cNvPr>
          <p:cNvSpPr txBox="1"/>
          <p:nvPr/>
        </p:nvSpPr>
        <p:spPr>
          <a:xfrm>
            <a:off x="6096000" y="1165859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시각화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43342-F360-4CB0-B889-F40631BB3F96}"/>
              </a:ext>
            </a:extLst>
          </p:cNvPr>
          <p:cNvSpPr txBox="1"/>
          <p:nvPr/>
        </p:nvSpPr>
        <p:spPr>
          <a:xfrm>
            <a:off x="6096000" y="1964654"/>
            <a:ext cx="6080511" cy="4198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데이터 시각화 함수를 실행시키는 화면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각 데이터 시각화 함수와 연결된 </a:t>
            </a:r>
            <a:r>
              <a:rPr lang="en-US" altLang="ko-KR" dirty="0"/>
              <a:t>7</a:t>
            </a:r>
            <a:r>
              <a:rPr lang="ko-KR" altLang="en-US" dirty="0"/>
              <a:t>개의 버튼으로 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어제의 백신 발생량 버튼 </a:t>
            </a:r>
            <a:r>
              <a:rPr lang="en-US" altLang="ko-KR" dirty="0"/>
              <a:t>: </a:t>
            </a:r>
            <a:r>
              <a:rPr lang="ko-KR" altLang="en-US" dirty="0"/>
              <a:t>어제의 백신 발생량 및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잔여백신 종류별 비율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누적 백신 발생량 버튼 </a:t>
            </a:r>
            <a:r>
              <a:rPr lang="en-US" altLang="ko-KR" dirty="0"/>
              <a:t>: </a:t>
            </a:r>
            <a:r>
              <a:rPr lang="ko-KR" altLang="en-US" dirty="0"/>
              <a:t>누적 데이터 발생량 및 비율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병원 별 누적 발생량 버튼 </a:t>
            </a:r>
            <a:r>
              <a:rPr lang="en-US" altLang="ko-KR" dirty="0"/>
              <a:t>: </a:t>
            </a:r>
            <a:r>
              <a:rPr lang="ko-KR" altLang="en-US" dirty="0"/>
              <a:t>병원 별 발생량 및 횟수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일별 잔여백신 발생 추이 버튼 </a:t>
            </a:r>
            <a:r>
              <a:rPr lang="en-US" altLang="ko-KR" dirty="0"/>
              <a:t>: </a:t>
            </a:r>
            <a:r>
              <a:rPr lang="ko-KR" altLang="en-US" dirty="0"/>
              <a:t>백신 종류별 발생 추이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백신 발생 시간대 버튼 </a:t>
            </a:r>
            <a:r>
              <a:rPr lang="en-US" altLang="ko-KR" dirty="0"/>
              <a:t>: </a:t>
            </a:r>
            <a:r>
              <a:rPr lang="ko-KR" altLang="en-US" dirty="0"/>
              <a:t>시간별 백신 발생량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시간대별 병원 버튼 </a:t>
            </a:r>
            <a:r>
              <a:rPr lang="en-US" altLang="ko-KR" dirty="0"/>
              <a:t>: </a:t>
            </a:r>
            <a:r>
              <a:rPr lang="ko-KR" altLang="en-US" dirty="0"/>
              <a:t>시간별 백신 발생 병원 및 발생량 시각화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근처 </a:t>
            </a:r>
            <a:r>
              <a:rPr lang="en-US" altLang="ko-KR" dirty="0"/>
              <a:t>100</a:t>
            </a:r>
            <a:r>
              <a:rPr lang="ko-KR" altLang="en-US" dirty="0"/>
              <a:t>개 병원 정보 버튼 </a:t>
            </a:r>
            <a:r>
              <a:rPr lang="en-US" altLang="ko-KR" dirty="0"/>
              <a:t>: </a:t>
            </a:r>
            <a:r>
              <a:rPr lang="ko-KR" altLang="en-US" dirty="0"/>
              <a:t>사용자 위치 주변 병원 테이블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25F37E-3E2A-4FF2-B1F4-430457EA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14" y="4206180"/>
            <a:ext cx="2484460" cy="22037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544DA6-A8D3-44D0-A1E5-BFE9030897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0" r="13064"/>
          <a:stretch/>
        </p:blipFill>
        <p:spPr>
          <a:xfrm>
            <a:off x="3303617" y="930807"/>
            <a:ext cx="2448255" cy="2533649"/>
          </a:xfrm>
          <a:prstGeom prst="rect">
            <a:avLst/>
          </a:prstGeom>
        </p:spPr>
      </p:pic>
      <p:cxnSp>
        <p:nvCxnSpPr>
          <p:cNvPr id="20" name="직선 화살표 연결선 62">
            <a:extLst>
              <a:ext uri="{FF2B5EF4-FFF2-40B4-BE49-F238E27FC236}">
                <a16:creationId xmlns:a16="http://schemas.microsoft.com/office/drawing/2014/main" id="{66049CC8-F132-430F-A5AB-8F8D25544489}"/>
              </a:ext>
            </a:extLst>
          </p:cNvPr>
          <p:cNvCxnSpPr>
            <a:cxnSpLocks/>
          </p:cNvCxnSpPr>
          <p:nvPr/>
        </p:nvCxnSpPr>
        <p:spPr>
          <a:xfrm>
            <a:off x="2786416" y="4206180"/>
            <a:ext cx="363713" cy="508695"/>
          </a:xfrm>
          <a:prstGeom prst="straightConnector1">
            <a:avLst/>
          </a:prstGeom>
          <a:ln w="38100">
            <a:solidFill>
              <a:srgbClr val="E3B9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62">
            <a:extLst>
              <a:ext uri="{FF2B5EF4-FFF2-40B4-BE49-F238E27FC236}">
                <a16:creationId xmlns:a16="http://schemas.microsoft.com/office/drawing/2014/main" id="{413127A6-DE8F-4AD5-909B-B9D66EE35D9E}"/>
              </a:ext>
            </a:extLst>
          </p:cNvPr>
          <p:cNvCxnSpPr>
            <a:cxnSpLocks/>
          </p:cNvCxnSpPr>
          <p:nvPr/>
        </p:nvCxnSpPr>
        <p:spPr>
          <a:xfrm flipV="1">
            <a:off x="2786415" y="3164696"/>
            <a:ext cx="727429" cy="651571"/>
          </a:xfrm>
          <a:prstGeom prst="straightConnector1">
            <a:avLst/>
          </a:prstGeom>
          <a:ln w="38100">
            <a:solidFill>
              <a:srgbClr val="B7E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886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AD439-EEFD-4F4C-9D8A-0D5FB4E76DC2}"/>
              </a:ext>
            </a:extLst>
          </p:cNvPr>
          <p:cNvGrpSpPr/>
          <p:nvPr/>
        </p:nvGrpSpPr>
        <p:grpSpPr>
          <a:xfrm>
            <a:off x="0" y="0"/>
            <a:ext cx="12192000" cy="514350"/>
            <a:chOff x="0" y="0"/>
            <a:chExt cx="12192000" cy="514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9A4317-CCDD-49F6-A0B5-BD338A09DF73}"/>
                </a:ext>
              </a:extLst>
            </p:cNvPr>
            <p:cNvSpPr/>
            <p:nvPr/>
          </p:nvSpPr>
          <p:spPr>
            <a:xfrm>
              <a:off x="0" y="0"/>
              <a:ext cx="12192000" cy="514350"/>
            </a:xfrm>
            <a:prstGeom prst="rect">
              <a:avLst/>
            </a:prstGeom>
            <a:solidFill>
              <a:srgbClr val="0F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1BCE-B85F-4BA3-9AF4-1B774A0FEC35}"/>
                </a:ext>
              </a:extLst>
            </p:cNvPr>
            <p:cNvSpPr txBox="1"/>
            <p:nvPr/>
          </p:nvSpPr>
          <p:spPr>
            <a:xfrm>
              <a:off x="0" y="72509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DFEFE"/>
                  </a:solidFill>
                </a:rPr>
                <a:t> 0 4 . </a:t>
              </a:r>
              <a:r>
                <a:rPr lang="ko-KR" altLang="en-US" dirty="0">
                  <a:solidFill>
                    <a:srgbClr val="FDFEFE"/>
                  </a:solidFill>
                </a:rPr>
                <a:t>담 당 업 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A5DAD9-BDB7-4B6E-A1F3-98EABED1A3E7}"/>
              </a:ext>
            </a:extLst>
          </p:cNvPr>
          <p:cNvSpPr txBox="1"/>
          <p:nvPr/>
        </p:nvSpPr>
        <p:spPr>
          <a:xfrm>
            <a:off x="143934" y="63765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F2839"/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5C80C-9288-4F09-B2E3-02FFB3D9E542}"/>
              </a:ext>
            </a:extLst>
          </p:cNvPr>
          <p:cNvSpPr txBox="1"/>
          <p:nvPr/>
        </p:nvSpPr>
        <p:spPr>
          <a:xfrm>
            <a:off x="1962060" y="791546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crop_func</a:t>
            </a:r>
            <a:r>
              <a:rPr lang="en-US" altLang="ko-KR" dirty="0"/>
              <a:t>() : </a:t>
            </a:r>
            <a:r>
              <a:rPr lang="ko-KR" altLang="en-US" dirty="0"/>
              <a:t>데이터 </a:t>
            </a:r>
            <a:r>
              <a:rPr lang="ko-KR" altLang="en-US" dirty="0" err="1"/>
              <a:t>스크래핑</a:t>
            </a:r>
            <a:r>
              <a:rPr lang="ko-KR" altLang="en-US" dirty="0"/>
              <a:t> 초기 설정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A39012-05C5-4A3C-AD52-A8E42016F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30"/>
          <a:stretch/>
        </p:blipFill>
        <p:spPr>
          <a:xfrm>
            <a:off x="201084" y="1375777"/>
            <a:ext cx="4781550" cy="804088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275F6F33-02C8-4184-A08E-84099B0B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702" y="791546"/>
            <a:ext cx="5268013" cy="5913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D7B740-0939-40EC-83F5-091A24182C66}"/>
              </a:ext>
            </a:extLst>
          </p:cNvPr>
          <p:cNvSpPr txBox="1"/>
          <p:nvPr/>
        </p:nvSpPr>
        <p:spPr>
          <a:xfrm>
            <a:off x="229659" y="2252571"/>
            <a:ext cx="466313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Selenium</a:t>
            </a:r>
            <a:r>
              <a:rPr lang="ko-KR" altLang="en-US" dirty="0"/>
              <a:t>라이브러리의 </a:t>
            </a:r>
            <a:r>
              <a:rPr lang="en-US" altLang="ko-KR" dirty="0"/>
              <a:t>Web driver</a:t>
            </a:r>
            <a:r>
              <a:rPr lang="ko-KR" altLang="en-US" dirty="0"/>
              <a:t>를 사용하여 </a:t>
            </a:r>
            <a:endParaRPr lang="en-US" altLang="ko-KR" dirty="0"/>
          </a:p>
          <a:p>
            <a:r>
              <a:rPr lang="ko-KR" altLang="en-US" dirty="0"/>
              <a:t>크롬 드라이버로 네이버 잔여백신 사이트 로드</a:t>
            </a:r>
            <a:endParaRPr lang="en-US" altLang="ko-KR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E91F226-5EA5-4980-BA20-88FAC096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59" y="3266104"/>
            <a:ext cx="4867275" cy="2800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9382AC-A7A1-4DEC-B814-DCF478284F86}"/>
              </a:ext>
            </a:extLst>
          </p:cNvPr>
          <p:cNvSpPr txBox="1"/>
          <p:nvPr/>
        </p:nvSpPr>
        <p:spPr>
          <a:xfrm>
            <a:off x="229659" y="6139160"/>
            <a:ext cx="3441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캡쳐 영역 설정 및 초기 이미지 캡쳐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E978B-5EF5-4FBE-88B1-E5107487935B}"/>
              </a:ext>
            </a:extLst>
          </p:cNvPr>
          <p:cNvSpPr txBox="1"/>
          <p:nvPr/>
        </p:nvSpPr>
        <p:spPr>
          <a:xfrm>
            <a:off x="3363803" y="3374667"/>
            <a:ext cx="2690160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타이틀이 </a:t>
            </a:r>
            <a:r>
              <a:rPr lang="en-US" altLang="ko-KR" sz="1000" dirty="0"/>
              <a:t>‘</a:t>
            </a:r>
            <a:r>
              <a:rPr lang="ko-KR" altLang="en-US" sz="1000" dirty="0"/>
              <a:t>네이버 </a:t>
            </a:r>
            <a:r>
              <a:rPr lang="ko-KR" altLang="en-US" sz="1000" dirty="0" err="1"/>
              <a:t>플레이스</a:t>
            </a:r>
            <a:r>
              <a:rPr lang="ko-KR" altLang="en-US" sz="1000" dirty="0"/>
              <a:t> </a:t>
            </a:r>
            <a:r>
              <a:rPr lang="en-US" altLang="ko-KR" sz="1000" dirty="0"/>
              <a:t>– Chrome’</a:t>
            </a:r>
            <a:r>
              <a:rPr lang="ko-KR" altLang="en-US" sz="1000" dirty="0"/>
              <a:t>인 창 지정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3F36C6-02ED-48EB-9AC7-5A77A3B99A36}"/>
              </a:ext>
            </a:extLst>
          </p:cNvPr>
          <p:cNvSpPr/>
          <p:nvPr/>
        </p:nvSpPr>
        <p:spPr>
          <a:xfrm>
            <a:off x="6563227" y="779647"/>
            <a:ext cx="5268013" cy="5611627"/>
          </a:xfrm>
          <a:prstGeom prst="rect">
            <a:avLst/>
          </a:prstGeom>
          <a:noFill/>
          <a:ln w="3810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F6D69-0A3B-45A0-972B-C762E3F0F3AA}"/>
              </a:ext>
            </a:extLst>
          </p:cNvPr>
          <p:cNvSpPr txBox="1"/>
          <p:nvPr/>
        </p:nvSpPr>
        <p:spPr>
          <a:xfrm>
            <a:off x="1950643" y="1859229"/>
            <a:ext cx="2945037" cy="246221"/>
          </a:xfrm>
          <a:prstGeom prst="rect">
            <a:avLst/>
          </a:prstGeom>
          <a:solidFill>
            <a:srgbClr val="93BFD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vac_add</a:t>
            </a:r>
            <a:r>
              <a:rPr lang="en-US" altLang="ko-KR" sz="1000" dirty="0"/>
              <a:t> = ‘https://m.place.naver.com/rest/vaccine’</a:t>
            </a:r>
            <a:endParaRPr lang="ko-KR" altLang="en-US" sz="1000" dirty="0"/>
          </a:p>
        </p:txBody>
      </p:sp>
      <p:cxnSp>
        <p:nvCxnSpPr>
          <p:cNvPr id="28" name="직선 화살표 연결선 62">
            <a:extLst>
              <a:ext uri="{FF2B5EF4-FFF2-40B4-BE49-F238E27FC236}">
                <a16:creationId xmlns:a16="http://schemas.microsoft.com/office/drawing/2014/main" id="{F5E835E5-1E02-4FCB-8CA2-7E4D5AABDC7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895680" y="1160878"/>
            <a:ext cx="2457620" cy="821462"/>
          </a:xfrm>
          <a:prstGeom prst="straightConnector1">
            <a:avLst/>
          </a:prstGeom>
          <a:ln w="38100"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62">
            <a:extLst>
              <a:ext uri="{FF2B5EF4-FFF2-40B4-BE49-F238E27FC236}">
                <a16:creationId xmlns:a16="http://schemas.microsoft.com/office/drawing/2014/main" id="{20D28B07-FC74-4FCF-816B-796A2CD2BED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053963" y="1057420"/>
            <a:ext cx="803947" cy="2440358"/>
          </a:xfrm>
          <a:prstGeom prst="straightConnector1">
            <a:avLst/>
          </a:prstGeom>
          <a:ln w="38100">
            <a:solidFill>
              <a:srgbClr val="4A94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49E66C-08D7-420A-A449-0A091442F091}"/>
              </a:ext>
            </a:extLst>
          </p:cNvPr>
          <p:cNvSpPr/>
          <p:nvPr/>
        </p:nvSpPr>
        <p:spPr>
          <a:xfrm>
            <a:off x="6752785" y="847725"/>
            <a:ext cx="600515" cy="163040"/>
          </a:xfrm>
          <a:prstGeom prst="rect">
            <a:avLst/>
          </a:prstGeom>
          <a:noFill/>
          <a:ln w="38100">
            <a:solidFill>
              <a:srgbClr val="4A9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AB8A7F-2D87-4DC0-9F5A-17CA665DFF57}"/>
              </a:ext>
            </a:extLst>
          </p:cNvPr>
          <p:cNvSpPr/>
          <p:nvPr/>
        </p:nvSpPr>
        <p:spPr>
          <a:xfrm>
            <a:off x="11563350" y="6447765"/>
            <a:ext cx="190500" cy="189756"/>
          </a:xfrm>
          <a:prstGeom prst="rect">
            <a:avLst/>
          </a:prstGeom>
          <a:noFill/>
          <a:ln w="38100">
            <a:solidFill>
              <a:srgbClr val="7D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9C94689-C13A-4AF7-B605-2FC38B4001DC}"/>
              </a:ext>
            </a:extLst>
          </p:cNvPr>
          <p:cNvSpPr/>
          <p:nvPr/>
        </p:nvSpPr>
        <p:spPr>
          <a:xfrm>
            <a:off x="201084" y="4584759"/>
            <a:ext cx="600515" cy="163040"/>
          </a:xfrm>
          <a:prstGeom prst="rect">
            <a:avLst/>
          </a:prstGeom>
          <a:noFill/>
          <a:ln w="38100">
            <a:solidFill>
              <a:srgbClr val="E3B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3EC830-9DF1-4DDB-A7F4-2683CA36CDB7}"/>
              </a:ext>
            </a:extLst>
          </p:cNvPr>
          <p:cNvSpPr/>
          <p:nvPr/>
        </p:nvSpPr>
        <p:spPr>
          <a:xfrm>
            <a:off x="201084" y="5382832"/>
            <a:ext cx="465666" cy="163040"/>
          </a:xfrm>
          <a:prstGeom prst="rect">
            <a:avLst/>
          </a:prstGeom>
          <a:noFill/>
          <a:ln w="38100">
            <a:solidFill>
              <a:srgbClr val="7D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7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경기천년">
      <a:majorFont>
        <a:latin typeface="경기천년제목 Bold"/>
        <a:ea typeface="경기천년제목 Bold"/>
        <a:cs typeface=""/>
      </a:majorFont>
      <a:minorFont>
        <a:latin typeface="경기천년바탕 Regular"/>
        <a:ea typeface="경기천년바탕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1991</Words>
  <Application>Microsoft Office PowerPoint</Application>
  <PresentationFormat>와이드스크린</PresentationFormat>
  <Paragraphs>253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경기천년바탕 Regular</vt:lpstr>
      <vt:lpstr>경기천년제목 Bold</vt:lpstr>
      <vt:lpstr>경기천년제목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윤주</dc:creator>
  <cp:lastModifiedBy>하 윤주</cp:lastModifiedBy>
  <cp:revision>22</cp:revision>
  <dcterms:created xsi:type="dcterms:W3CDTF">2021-08-27T14:10:11Z</dcterms:created>
  <dcterms:modified xsi:type="dcterms:W3CDTF">2021-09-06T13:53:00Z</dcterms:modified>
</cp:coreProperties>
</file>